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379" r:id="rId4"/>
    <p:sldId id="378" r:id="rId5"/>
    <p:sldId id="377" r:id="rId6"/>
    <p:sldId id="371" r:id="rId7"/>
    <p:sldId id="259" r:id="rId8"/>
    <p:sldId id="362" r:id="rId9"/>
    <p:sldId id="341" r:id="rId10"/>
    <p:sldId id="363" r:id="rId11"/>
    <p:sldId id="372" r:id="rId12"/>
    <p:sldId id="343" r:id="rId13"/>
    <p:sldId id="342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76" r:id="rId23"/>
    <p:sldId id="354" r:id="rId24"/>
    <p:sldId id="355" r:id="rId25"/>
    <p:sldId id="356" r:id="rId26"/>
    <p:sldId id="358" r:id="rId27"/>
    <p:sldId id="359" r:id="rId28"/>
    <p:sldId id="364" r:id="rId29"/>
    <p:sldId id="365" r:id="rId30"/>
    <p:sldId id="366" r:id="rId31"/>
    <p:sldId id="367" r:id="rId32"/>
    <p:sldId id="368" r:id="rId33"/>
    <p:sldId id="369" r:id="rId34"/>
    <p:sldId id="373" r:id="rId35"/>
    <p:sldId id="374" r:id="rId36"/>
    <p:sldId id="28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543"/>
    <a:srgbClr val="9E0000"/>
    <a:srgbClr val="E5B350"/>
    <a:srgbClr val="EF851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60"/>
  </p:normalViewPr>
  <p:slideViewPr>
    <p:cSldViewPr>
      <p:cViewPr varScale="1">
        <p:scale>
          <a:sx n="65" d="100"/>
          <a:sy n="65" d="100"/>
        </p:scale>
        <p:origin x="-918" y="-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30456;&#20114;&#20445;&#38505;\&#26032;&#24314;%20Microsoft%20Office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30456;&#20114;&#20445;&#38505;\&#26032;&#24314;%20Microsoft%20Office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Sheet2!$D$3</c:f>
              <c:strCache>
                <c:ptCount val="1"/>
                <c:pt idx="0">
                  <c:v>保费规模（万亿美元）</c:v>
                </c:pt>
              </c:strCache>
            </c:strRef>
          </c:tx>
          <c:spPr>
            <a:solidFill>
              <a:schemeClr val="bg1"/>
            </a:solidFill>
          </c:spPr>
          <c:dPt>
            <c:idx val="7"/>
            <c:spPr>
              <a:solidFill>
                <a:srgbClr val="FFFF00"/>
              </a:solidFill>
            </c:spPr>
          </c:dPt>
          <c:dLbls>
            <c:dLbl>
              <c:idx val="7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zh-CN"/>
                </a:p>
              </c:txPr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Val val="1"/>
          </c:dLbls>
          <c:cat>
            <c:numRef>
              <c:f>Sheet2!$C$4:$C$11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cat>
          <c:val>
            <c:numRef>
              <c:f>Sheet2!$D$4:$D$11</c:f>
              <c:numCache>
                <c:formatCode>General</c:formatCode>
                <c:ptCount val="8"/>
                <c:pt idx="0">
                  <c:v>0.99</c:v>
                </c:pt>
                <c:pt idx="1">
                  <c:v>1.0900000000000001</c:v>
                </c:pt>
                <c:pt idx="2">
                  <c:v>1.1100000000000001</c:v>
                </c:pt>
                <c:pt idx="3">
                  <c:v>1.1700000000000021</c:v>
                </c:pt>
                <c:pt idx="4">
                  <c:v>1.25</c:v>
                </c:pt>
                <c:pt idx="5">
                  <c:v>1.25</c:v>
                </c:pt>
                <c:pt idx="6">
                  <c:v>1.27</c:v>
                </c:pt>
                <c:pt idx="7">
                  <c:v>1.29</c:v>
                </c:pt>
              </c:numCache>
            </c:numRef>
          </c:val>
        </c:ser>
        <c:axId val="175086592"/>
        <c:axId val="210401920"/>
      </c:barChart>
      <c:catAx>
        <c:axId val="17508659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210401920"/>
        <c:crosses val="autoZero"/>
        <c:auto val="1"/>
        <c:lblAlgn val="ctr"/>
        <c:lblOffset val="100"/>
      </c:catAx>
      <c:valAx>
        <c:axId val="210401920"/>
        <c:scaling>
          <c:orientation val="minMax"/>
          <c:min val="0.8"/>
        </c:scaling>
        <c:delete val="1"/>
        <c:axPos val="l"/>
        <c:majorGridlines/>
        <c:numFmt formatCode="General" sourceLinked="1"/>
        <c:tickLblPos val="nextTo"/>
        <c:crossAx val="175086592"/>
        <c:crosses val="autoZero"/>
        <c:crossBetween val="between"/>
      </c:valAx>
    </c:plotArea>
    <c:plotVisOnly val="1"/>
  </c:chart>
  <c:txPr>
    <a:bodyPr/>
    <a:lstStyle/>
    <a:p>
      <a:pPr>
        <a:defRPr sz="12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Sheet1!$D$5</c:f>
              <c:strCache>
                <c:ptCount val="1"/>
                <c:pt idx="0">
                  <c:v>市场份额</c:v>
                </c:pt>
              </c:strCache>
            </c:strRef>
          </c:tx>
          <c:spPr>
            <a:solidFill>
              <a:schemeClr val="bg1"/>
            </a:solidFill>
          </c:spPr>
          <c:dPt>
            <c:idx val="3"/>
            <c:spPr>
              <a:solidFill>
                <a:srgbClr val="FFFF00"/>
              </a:solidFill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zh-CN"/>
                </a:p>
              </c:txPr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Val val="1"/>
          </c:dLbls>
          <c:cat>
            <c:strRef>
              <c:f>Sheet1!$C$6:$C$15</c:f>
              <c:strCache>
                <c:ptCount val="10"/>
                <c:pt idx="0">
                  <c:v>美国</c:v>
                </c:pt>
                <c:pt idx="1">
                  <c:v>日本</c:v>
                </c:pt>
                <c:pt idx="2">
                  <c:v>英国</c:v>
                </c:pt>
                <c:pt idx="3">
                  <c:v>中国</c:v>
                </c:pt>
                <c:pt idx="4">
                  <c:v>法国</c:v>
                </c:pt>
                <c:pt idx="5">
                  <c:v>德国</c:v>
                </c:pt>
                <c:pt idx="6">
                  <c:v>意大利</c:v>
                </c:pt>
                <c:pt idx="7">
                  <c:v>韩国</c:v>
                </c:pt>
                <c:pt idx="8">
                  <c:v>加拿大</c:v>
                </c:pt>
                <c:pt idx="9">
                  <c:v>荷兰</c:v>
                </c:pt>
              </c:strCache>
            </c:strRef>
          </c:cat>
          <c:val>
            <c:numRef>
              <c:f>Sheet1!$D$6:$D$15</c:f>
              <c:numCache>
                <c:formatCode>0.0%</c:formatCode>
                <c:ptCount val="10"/>
                <c:pt idx="0">
                  <c:v>0.37100000000000088</c:v>
                </c:pt>
                <c:pt idx="1">
                  <c:v>0.40800000000000008</c:v>
                </c:pt>
                <c:pt idx="2">
                  <c:v>7.6999999999999999E-2</c:v>
                </c:pt>
                <c:pt idx="3">
                  <c:v>3.0000000000000083E-3</c:v>
                </c:pt>
                <c:pt idx="4">
                  <c:v>0.47400000000000031</c:v>
                </c:pt>
                <c:pt idx="5">
                  <c:v>0.44400000000000001</c:v>
                </c:pt>
                <c:pt idx="6">
                  <c:v>0.23900000000000021</c:v>
                </c:pt>
                <c:pt idx="7">
                  <c:v>0.10400000000000002</c:v>
                </c:pt>
                <c:pt idx="8">
                  <c:v>0.191</c:v>
                </c:pt>
                <c:pt idx="9">
                  <c:v>0.51</c:v>
                </c:pt>
              </c:numCache>
            </c:numRef>
          </c:val>
        </c:ser>
        <c:axId val="307507584"/>
        <c:axId val="307509120"/>
      </c:barChart>
      <c:catAx>
        <c:axId val="307507584"/>
        <c:scaling>
          <c:orientation val="minMax"/>
        </c:scaling>
        <c:axPos val="b"/>
        <c:tickLblPos val="nextTo"/>
        <c:txPr>
          <a:bodyPr/>
          <a:lstStyle/>
          <a:p>
            <a:pPr>
              <a:defRPr sz="1100">
                <a:solidFill>
                  <a:schemeClr val="bg1"/>
                </a:solidFill>
              </a:defRPr>
            </a:pPr>
            <a:endParaRPr lang="zh-CN"/>
          </a:p>
        </c:txPr>
        <c:crossAx val="307509120"/>
        <c:crosses val="autoZero"/>
        <c:auto val="1"/>
        <c:lblAlgn val="ctr"/>
        <c:lblOffset val="100"/>
      </c:catAx>
      <c:valAx>
        <c:axId val="307509120"/>
        <c:scaling>
          <c:orientation val="minMax"/>
        </c:scaling>
        <c:delete val="1"/>
        <c:axPos val="l"/>
        <c:majorGridlines/>
        <c:numFmt formatCode="0.0%" sourceLinked="1"/>
        <c:tickLblPos val="nextTo"/>
        <c:crossAx val="307507584"/>
        <c:crosses val="autoZero"/>
        <c:crossBetween val="between"/>
      </c:valAx>
    </c:plotArea>
    <c:plotVisOnly val="1"/>
  </c:chart>
  <c:txPr>
    <a:bodyPr/>
    <a:lstStyle/>
    <a:p>
      <a:pPr>
        <a:defRPr sz="1200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8318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7146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391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4960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869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959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63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688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283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37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930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742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3999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media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png"/><Relationship Id="rId3" Type="http://schemas.openxmlformats.org/officeDocument/2006/relationships/hyperlink" Target="e&#20114;&#21161;&#26696;&#20214;&#38472;&#36848;/e&#20114;&#21161;&#26696;&#20363;&#38472;&#36848;.pptx" TargetMode="External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27.jpe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24" Type="http://schemas.openxmlformats.org/officeDocument/2006/relationships/image" Target="../media/image35.pn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084" y="5143512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e</a:t>
            </a:r>
            <a:r>
              <a:rPr lang="zh-CN" altLang="en-US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互助</a:t>
            </a:r>
            <a:endParaRPr lang="zh-CN" altLang="en-US" sz="4800" dirty="0">
              <a:solidFill>
                <a:srgbClr val="17324D"/>
              </a:solidFill>
              <a:latin typeface="方正兰亭黑_YS_GB18030" pitchFamily="66" charset="-122"/>
              <a:ea typeface="方正兰亭黑_YS_GB18030" pitchFamily="66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084" y="5657671"/>
            <a:ext cx="537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2016</a:t>
            </a:r>
          </a:p>
          <a:p>
            <a:endParaRPr lang="zh-CN" altLang="en-US" sz="72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9560" y="5946256"/>
            <a:ext cx="4491990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20536" y="3068960"/>
            <a:ext cx="928688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3"/>
          <p:cNvSpPr txBox="1"/>
          <p:nvPr/>
        </p:nvSpPr>
        <p:spPr>
          <a:xfrm>
            <a:off x="7024694" y="5500702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@</a:t>
            </a:r>
            <a:r>
              <a:rPr lang="zh-CN" altLang="en-US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张师文</a:t>
            </a:r>
            <a:endParaRPr lang="zh-CN" altLang="en-US" sz="4800" dirty="0">
              <a:solidFill>
                <a:srgbClr val="17324D"/>
              </a:solidFill>
              <a:latin typeface="方正兰亭黑_YS_GB18030" pitchFamily="66" charset="-122"/>
              <a:ea typeface="方正兰亭黑_YS_GB18030" pitchFamily="66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48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2" descr="C:\Users\zhangsw\Desktop\5312234832443518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993" y="1928802"/>
            <a:ext cx="2732503" cy="4857784"/>
          </a:xfrm>
          <a:prstGeom prst="rect">
            <a:avLst/>
          </a:prstGeom>
          <a:noFill/>
        </p:spPr>
      </p:pic>
      <p:pic>
        <p:nvPicPr>
          <p:cNvPr id="3" name="Picture 3" descr="C:\Users\zhangsw\Desktop\8306618675183569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28" y="1940775"/>
            <a:ext cx="2725769" cy="484581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8150" y="1142984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看得见的保障</a:t>
            </a:r>
            <a:endParaRPr lang="zh-CN" altLang="zh-CN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150" y="1142984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看得见的功德</a:t>
            </a:r>
            <a:endParaRPr lang="zh-CN" altLang="zh-CN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zhangsw\Desktop\7856739325242659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9300" y="1928802"/>
            <a:ext cx="2692320" cy="4786346"/>
          </a:xfrm>
          <a:prstGeom prst="rect">
            <a:avLst/>
          </a:prstGeom>
          <a:noFill/>
        </p:spPr>
      </p:pic>
      <p:pic>
        <p:nvPicPr>
          <p:cNvPr id="2052" name="Picture 4" descr="C:\Users\zhangsw\Desktop\8199424735808896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3190" y="1944678"/>
            <a:ext cx="2643206" cy="4699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图片 3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246" y="3000372"/>
            <a:ext cx="1450604" cy="20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8256" y="1571612"/>
            <a:ext cx="1928826" cy="130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8256" y="3286124"/>
            <a:ext cx="1967386" cy="12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0620" y="5000636"/>
            <a:ext cx="2066924" cy="136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矩形 35"/>
          <p:cNvSpPr/>
          <p:nvPr/>
        </p:nvSpPr>
        <p:spPr>
          <a:xfrm>
            <a:off x="5552863" y="3228803"/>
            <a:ext cx="1328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endParaRPr lang="zh-CN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7239008" y="1428736"/>
          <a:ext cx="2357454" cy="4929222"/>
        </p:xfrm>
        <a:graphic>
          <a:graphicData uri="http://schemas.openxmlformats.org/drawingml/2006/table">
            <a:tbl>
              <a:tblPr/>
              <a:tblGrid>
                <a:gridCol w="2357454"/>
              </a:tblGrid>
              <a:tr h="12885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患癌，互助金最高</a:t>
                      </a:r>
                      <a:r>
                        <a:rPr lang="en-US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万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zh-CN" altLang="en-US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。自行支配</a:t>
                      </a:r>
                      <a:endParaRPr lang="zh-CN" sz="2400" b="1" kern="100" dirty="0">
                        <a:solidFill>
                          <a:srgbClr val="FFC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28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均摊式互助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，年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仅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需</a:t>
                      </a:r>
                      <a:r>
                        <a:rPr lang="zh-CN" altLang="en-US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支付一两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百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078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平台所有会员义务式捐助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3053255" y="1500174"/>
          <a:ext cx="2185489" cy="4786346"/>
        </p:xfrm>
        <a:graphic>
          <a:graphicData uri="http://schemas.openxmlformats.org/drawingml/2006/table">
            <a:tbl>
              <a:tblPr/>
              <a:tblGrid>
                <a:gridCol w="2185489"/>
              </a:tblGrid>
              <a:tr h="12512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受限于报销比例，支付费用有限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同等保障，每年需支付好几千元保费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8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社会自愿捐赠，募集金额不高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50030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14606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290" y="250030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167041" y="4065763"/>
            <a:ext cx="578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平台运营情况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457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9342475" y="2500306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52464" y="2428868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809984" y="2428868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596066" y="2500306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整体运营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MH_Text_1"/>
          <p:cNvSpPr txBox="1">
            <a:spLocks noChangeArrowheads="1"/>
          </p:cNvSpPr>
          <p:nvPr/>
        </p:nvSpPr>
        <p:spPr bwMode="auto">
          <a:xfrm>
            <a:off x="1269981" y="2881312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上线运行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5" name="MH_Text_1"/>
          <p:cNvSpPr txBox="1">
            <a:spLocks noChangeArrowheads="1"/>
          </p:cNvSpPr>
          <p:nvPr/>
        </p:nvSpPr>
        <p:spPr bwMode="auto">
          <a:xfrm>
            <a:off x="952464" y="4071942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680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多天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2" name="MH_Text_1"/>
          <p:cNvSpPr txBox="1">
            <a:spLocks noChangeArrowheads="1"/>
          </p:cNvSpPr>
          <p:nvPr/>
        </p:nvSpPr>
        <p:spPr bwMode="auto">
          <a:xfrm>
            <a:off x="6911992" y="2857496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互助会员</a:t>
            </a:r>
          </a:p>
        </p:txBody>
      </p:sp>
      <p:sp>
        <p:nvSpPr>
          <p:cNvPr id="24" name="MH_Text_1"/>
          <p:cNvSpPr txBox="1">
            <a:spLocks noChangeArrowheads="1"/>
          </p:cNvSpPr>
          <p:nvPr/>
        </p:nvSpPr>
        <p:spPr bwMode="auto">
          <a:xfrm>
            <a:off x="9658401" y="2881312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互助金额</a:t>
            </a:r>
          </a:p>
        </p:txBody>
      </p:sp>
      <p:sp>
        <p:nvSpPr>
          <p:cNvPr id="27" name="MH_Text_1"/>
          <p:cNvSpPr txBox="1">
            <a:spLocks noChangeArrowheads="1"/>
          </p:cNvSpPr>
          <p:nvPr/>
        </p:nvSpPr>
        <p:spPr bwMode="auto">
          <a:xfrm>
            <a:off x="4197348" y="2857496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加入人数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/>
        </p:nvSpPr>
        <p:spPr bwMode="auto">
          <a:xfrm>
            <a:off x="3802076" y="4083058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超过</a:t>
            </a:r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40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万人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2" name="MH_Text_1"/>
          <p:cNvSpPr txBox="1">
            <a:spLocks noChangeArrowheads="1"/>
          </p:cNvSpPr>
          <p:nvPr/>
        </p:nvSpPr>
        <p:spPr bwMode="auto">
          <a:xfrm>
            <a:off x="6627831" y="4071942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89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个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家庭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3" name="MH_Text_1"/>
          <p:cNvSpPr txBox="1">
            <a:spLocks noChangeArrowheads="1"/>
          </p:cNvSpPr>
          <p:nvPr/>
        </p:nvSpPr>
        <p:spPr bwMode="auto">
          <a:xfrm>
            <a:off x="9271037" y="4000504"/>
            <a:ext cx="211137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1761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万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元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互助情况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5549" y="5645943"/>
            <a:ext cx="1352087" cy="102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7">
            <a:hlinkClick r:id="rId3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4024298" y="2312713"/>
            <a:ext cx="4500594" cy="3214710"/>
          </a:xfrm>
          <a:prstGeom prst="rect">
            <a:avLst/>
          </a:prstGeom>
          <a:solidFill>
            <a:srgbClr val="FF6600"/>
          </a:solidFill>
          <a:ln w="12700">
            <a:noFill/>
            <a:prstDash val="dash"/>
            <a:round/>
            <a:headEnd/>
            <a:tailEnd/>
          </a:ln>
        </p:spPr>
        <p:txBody>
          <a:bodyPr lIns="90170" tIns="46990" rIns="90170" bIns="46990" anchor="ctr"/>
          <a:lstStyle/>
          <a:p>
            <a:pPr marL="342900" indent="-342900" algn="ctr">
              <a:lnSpc>
                <a:spcPts val="2400"/>
              </a:lnSpc>
              <a:spcAft>
                <a:spcPts val="3000"/>
              </a:spcAft>
            </a:pP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携手互助</a:t>
            </a:r>
            <a:endParaRPr lang="en-US" altLang="zh-CN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 algn="ctr">
              <a:lnSpc>
                <a:spcPts val="2400"/>
              </a:lnSpc>
              <a:spcAft>
                <a:spcPts val="180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共帮助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了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89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不幸家庭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 algn="ctr">
              <a:lnSpc>
                <a:spcPts val="2400"/>
              </a:lnSpc>
              <a:spcAft>
                <a:spcPts val="180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合计募集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了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1761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余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8" name="Picture 2" descr="C:\Users\zhangsw\Desktop\图片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899" y="1166810"/>
            <a:ext cx="1592325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F:\QQ\48485979\FileRecv\IMG_365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4100" y="1166810"/>
            <a:ext cx="1590339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5" descr="e互助代表将50万互助金交至吕伟父亲手中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3237" y="1166810"/>
            <a:ext cx="768367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5" descr="e互助代表将50万互助金交至吕伟父亲手中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5859" y="1166810"/>
            <a:ext cx="1590339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图片 5" descr="e互助代表将50万互助金交至吕伟父亲手中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28246" y="1160840"/>
            <a:ext cx="1282596" cy="105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5" descr="e互助代表将50万互助金交至吕伟父亲手中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2621" y="2243111"/>
            <a:ext cx="1602253" cy="106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图片 5" descr="e互助代表将50万互助金交至吕伟父亲手中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3850" y="3384092"/>
            <a:ext cx="1665786" cy="11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5" descr="e互助代表将50万互助金交至吕伟父亲手中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584190" y="2286789"/>
            <a:ext cx="1290538" cy="102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5" descr="e互助代表将50万互助金交至吕伟父亲手中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15332" y="1147760"/>
            <a:ext cx="1338188" cy="102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图片 5" descr="e互助代表将50万互助金交至吕伟父亲手中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67306" y="1142984"/>
            <a:ext cx="690934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图片 7" descr="11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10182" y="5679700"/>
            <a:ext cx="893449" cy="98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图片 7" descr="12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379852" y="1142984"/>
            <a:ext cx="835872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图片 7" descr="13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249994" y="5679700"/>
            <a:ext cx="988750" cy="98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图片 7" descr="刘剑病床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606829" y="4650922"/>
            <a:ext cx="1256785" cy="112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 descr="F:\QQ\48485979\FileRecv\黄杰1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764239" y="5677709"/>
            <a:ext cx="1189281" cy="99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586975" y="3378918"/>
            <a:ext cx="1276639" cy="115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696795" y="2255374"/>
            <a:ext cx="1391795" cy="114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66712" y="5709113"/>
            <a:ext cx="1131702" cy="89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4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050085" y="5626088"/>
            <a:ext cx="1260757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095604" y="5707496"/>
            <a:ext cx="1076110" cy="954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881158" y="5705929"/>
            <a:ext cx="1141629" cy="91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7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713452" y="4646147"/>
            <a:ext cx="1667772" cy="114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8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8680913" y="3478230"/>
            <a:ext cx="1407678" cy="98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9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0213863" y="2203713"/>
            <a:ext cx="1014562" cy="126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0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10163824" y="3527159"/>
            <a:ext cx="1074125" cy="98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8680913" y="4336160"/>
            <a:ext cx="1407678" cy="119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4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10163824" y="4471092"/>
            <a:ext cx="1074125" cy="119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5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10403665" y="5590350"/>
            <a:ext cx="835871" cy="108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21650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2911052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5521961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0617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6071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h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1526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5" name="矩形 14"/>
          <p:cNvSpPr>
            <a:spLocks noChangeAspect="1"/>
          </p:cNvSpPr>
          <p:nvPr/>
        </p:nvSpPr>
        <p:spPr>
          <a:xfrm>
            <a:off x="6846487" y="2643182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3"/>
          <p:cNvSpPr txBox="1"/>
          <p:nvPr/>
        </p:nvSpPr>
        <p:spPr>
          <a:xfrm>
            <a:off x="6986052" y="264318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8171013" y="2643182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8310578" y="264318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9" name="矩形 18"/>
          <p:cNvSpPr/>
          <p:nvPr/>
        </p:nvSpPr>
        <p:spPr>
          <a:xfrm>
            <a:off x="3167042" y="4214818"/>
            <a:ext cx="6000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互助计划介绍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457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5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家庭守护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抗癌无忧计划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07367" y="1267620"/>
          <a:ext cx="11449274" cy="4947462"/>
        </p:xfrm>
        <a:graphic>
          <a:graphicData uri="http://schemas.openxmlformats.org/drawingml/2006/table">
            <a:tbl>
              <a:tblPr/>
              <a:tblGrid>
                <a:gridCol w="1501544"/>
                <a:gridCol w="2026849"/>
                <a:gridCol w="1944216"/>
                <a:gridCol w="2016224"/>
                <a:gridCol w="1944216"/>
                <a:gridCol w="2016225"/>
              </a:tblGrid>
              <a:tr h="5132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要素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内容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5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加入年龄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周岁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至</a:t>
                      </a: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50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95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</a:t>
                      </a:r>
                      <a:r>
                        <a:rPr lang="zh-CN" altLang="en-US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范围</a:t>
                      </a:r>
                      <a:endParaRPr lang="zh-CN" sz="2000" b="1" kern="100" dirty="0">
                        <a:solidFill>
                          <a:srgbClr val="FFFF00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癌症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加入条件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身体健康，未患有癌症及无重大疾病史</a:t>
                      </a:r>
                      <a:endParaRPr lang="zh-CN" alt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6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观  察 期</a:t>
                      </a:r>
                      <a:endParaRPr lang="zh-CN" sz="2000" b="1" kern="100" dirty="0">
                        <a:solidFill>
                          <a:srgbClr val="FFFF00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天癌症观察期，即自会员加入计划起，</a:t>
                      </a: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天后首次确诊为癌症的，可以申请互助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3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首充金额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最低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9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37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保障方式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会员出事，其他会员进行均摊。每人每次不超过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元， 按照年龄设置保障上限 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62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18-30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31-40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41-50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51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-60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61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岁以上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8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25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</a:t>
                      </a: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62908" y="6357958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en-US" dirty="0" smtClean="0">
                <a:solidFill>
                  <a:schemeClr val="bg1"/>
                </a:solidFill>
              </a:rPr>
              <a:t>180</a:t>
            </a:r>
            <a:r>
              <a:rPr lang="zh-CN" altLang="en-US" dirty="0" smtClean="0">
                <a:solidFill>
                  <a:schemeClr val="bg1"/>
                </a:solidFill>
              </a:rPr>
              <a:t>天观察期后，首次患癌可申请互助；（</a:t>
            </a:r>
            <a:r>
              <a:rPr lang="en-US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en-US" dirty="0" smtClean="0">
                <a:solidFill>
                  <a:schemeClr val="bg1"/>
                </a:solidFill>
              </a:rPr>
              <a:t>60</a:t>
            </a:r>
            <a:r>
              <a:rPr lang="zh-CN" altLang="en-US" dirty="0" smtClean="0">
                <a:solidFill>
                  <a:schemeClr val="bg1"/>
                </a:solidFill>
              </a:rPr>
              <a:t>周岁前，轻度恶心肿瘤最高互助金额为</a:t>
            </a:r>
            <a:r>
              <a:rPr lang="en-US" dirty="0" smtClean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万元。</a:t>
            </a:r>
            <a:endParaRPr lang="en-US" altLang="zh-CN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附：互助方式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3"/>
          <p:cNvSpPr>
            <a:spLocks noChangeArrowheads="1"/>
          </p:cNvSpPr>
          <p:nvPr/>
        </p:nvSpPr>
        <p:spPr bwMode="auto">
          <a:xfrm>
            <a:off x="1703512" y="2878334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sp>
        <p:nvSpPr>
          <p:cNvPr id="7" name="矩形 54"/>
          <p:cNvSpPr>
            <a:spLocks noChangeArrowheads="1"/>
          </p:cNvSpPr>
          <p:nvPr/>
        </p:nvSpPr>
        <p:spPr bwMode="auto">
          <a:xfrm>
            <a:off x="1775520" y="4738348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231904" y="4882364"/>
          <a:ext cx="6408712" cy="1404156"/>
        </p:xfrm>
        <a:graphic>
          <a:graphicData uri="http://schemas.openxmlformats.org/drawingml/2006/table">
            <a:tbl>
              <a:tblPr/>
              <a:tblGrid>
                <a:gridCol w="1764718"/>
                <a:gridCol w="1698813"/>
                <a:gridCol w="2945181"/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会员总数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会员捐助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获得助金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x 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=15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x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=30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46"/>
          <p:cNvSpPr>
            <a:spLocks noChangeArrowheads="1"/>
          </p:cNvSpPr>
          <p:nvPr/>
        </p:nvSpPr>
        <p:spPr bwMode="auto">
          <a:xfrm>
            <a:off x="5231904" y="3650677"/>
            <a:ext cx="6336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例如某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28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岁的会员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，过了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180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天观察期后不幸罹患癌症，向平台申请互助，其根据以下平台会员人数情况获得互助金额：</a:t>
            </a:r>
          </a:p>
        </p:txBody>
      </p:sp>
      <p:sp>
        <p:nvSpPr>
          <p:cNvPr id="11" name="TextBox 44"/>
          <p:cNvSpPr>
            <a:spLocks noChangeArrowheads="1"/>
          </p:cNvSpPr>
          <p:nvPr/>
        </p:nvSpPr>
        <p:spPr bwMode="auto">
          <a:xfrm>
            <a:off x="5087888" y="27221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+mn-ea"/>
                <a:ea typeface="+mn-ea"/>
              </a:rPr>
              <a:t>互助保障金</a:t>
            </a:r>
            <a:r>
              <a:rPr lang="zh-CN" altLang="en-US" sz="2600" b="1" dirty="0" smtClean="0">
                <a:solidFill>
                  <a:schemeClr val="bg1"/>
                </a:solidFill>
                <a:latin typeface="+mn-ea"/>
                <a:ea typeface="+mn-ea"/>
              </a:rPr>
              <a:t>最高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30</a:t>
            </a:r>
            <a:r>
              <a:rPr lang="zh-CN" altLang="en-US" sz="5400" b="1" dirty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万元</a:t>
            </a: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5292528" y="2146060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44"/>
          <p:cNvSpPr>
            <a:spLocks noChangeArrowheads="1"/>
          </p:cNvSpPr>
          <p:nvPr/>
        </p:nvSpPr>
        <p:spPr bwMode="auto">
          <a:xfrm>
            <a:off x="5198844" y="128196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对单人互助均摊不超过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3</a:t>
            </a:r>
            <a:r>
              <a:rPr lang="zh-CN" altLang="en-US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元</a:t>
            </a:r>
            <a:endParaRPr lang="zh-CN" altLang="en-US" sz="5400" b="1" dirty="0">
              <a:solidFill>
                <a:srgbClr val="F5910B"/>
              </a:solidFill>
              <a:latin typeface="+mn-ea"/>
              <a:ea typeface="+mn-ea"/>
              <a:sym typeface="微软雅黑" pitchFamily="34" charset="-122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5231904" y="3586220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623392" y="1642004"/>
            <a:ext cx="3484339" cy="4176463"/>
            <a:chOff x="0" y="0"/>
            <a:chExt cx="2664000" cy="3219880"/>
          </a:xfrm>
        </p:grpSpPr>
        <p:sp>
          <p:nvSpPr>
            <p:cNvPr id="16" name="椭圆 56"/>
            <p:cNvSpPr>
              <a:spLocks noChangeArrowheads="1"/>
            </p:cNvSpPr>
            <p:nvPr/>
          </p:nvSpPr>
          <p:spPr bwMode="auto">
            <a:xfrm>
              <a:off x="0" y="555880"/>
              <a:ext cx="2664000" cy="2664000"/>
            </a:xfrm>
            <a:prstGeom prst="ellipse">
              <a:avLst/>
            </a:prstGeom>
            <a:noFill/>
            <a:ln w="762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7" name="椭圆 58"/>
            <p:cNvSpPr>
              <a:spLocks noChangeArrowheads="1"/>
            </p:cNvSpPr>
            <p:nvPr/>
          </p:nvSpPr>
          <p:spPr bwMode="auto">
            <a:xfrm>
              <a:off x="1160761" y="1707860"/>
              <a:ext cx="360040" cy="360040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圆角矩形 59"/>
            <p:cNvSpPr>
              <a:spLocks noChangeArrowheads="1"/>
            </p:cNvSpPr>
            <p:nvPr/>
          </p:nvSpPr>
          <p:spPr bwMode="auto">
            <a:xfrm>
              <a:off x="1206000" y="195880"/>
              <a:ext cx="252000" cy="360000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椭圆 60"/>
            <p:cNvSpPr>
              <a:spLocks noChangeArrowheads="1"/>
            </p:cNvSpPr>
            <p:nvPr/>
          </p:nvSpPr>
          <p:spPr bwMode="auto">
            <a:xfrm>
              <a:off x="1097999" y="0"/>
              <a:ext cx="468000" cy="468000"/>
            </a:xfrm>
            <a:prstGeom prst="ellipse">
              <a:avLst/>
            </a:prstGeom>
            <a:noFill/>
            <a:ln w="5715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1205999" y="368504"/>
              <a:ext cx="252000" cy="198992"/>
            </a:xfrm>
            <a:prstGeom prst="rect">
              <a:avLst/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" name="椭圆 52"/>
          <p:cNvSpPr>
            <a:spLocks noChangeArrowheads="1"/>
          </p:cNvSpPr>
          <p:nvPr/>
        </p:nvSpPr>
        <p:spPr bwMode="auto">
          <a:xfrm>
            <a:off x="3575720" y="5098388"/>
            <a:ext cx="285031" cy="254323"/>
          </a:xfrm>
          <a:prstGeom prst="ellipse">
            <a:avLst/>
          </a:prstGeom>
          <a:solidFill>
            <a:srgbClr val="282828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5910B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51"/>
          <p:cNvSpPr>
            <a:spLocks noChangeArrowheads="1"/>
          </p:cNvSpPr>
          <p:nvPr/>
        </p:nvSpPr>
        <p:spPr bwMode="auto">
          <a:xfrm>
            <a:off x="3694162" y="3009759"/>
            <a:ext cx="241598" cy="216421"/>
          </a:xfrm>
          <a:prstGeom prst="ellipse">
            <a:avLst/>
          </a:prstGeom>
          <a:solidFill>
            <a:srgbClr val="FF8607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3" name="直接连接符 35"/>
          <p:cNvCxnSpPr>
            <a:cxnSpLocks noChangeShapeType="1"/>
          </p:cNvCxnSpPr>
          <p:nvPr/>
        </p:nvCxnSpPr>
        <p:spPr bwMode="auto">
          <a:xfrm flipV="1">
            <a:off x="3935760" y="1858028"/>
            <a:ext cx="1152128" cy="1147886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  <p:cxnSp>
        <p:nvCxnSpPr>
          <p:cNvPr id="24" name="直接连接符 35"/>
          <p:cNvCxnSpPr>
            <a:cxnSpLocks noChangeShapeType="1"/>
          </p:cNvCxnSpPr>
          <p:nvPr/>
        </p:nvCxnSpPr>
        <p:spPr bwMode="auto">
          <a:xfrm flipV="1">
            <a:off x="3863752" y="3730236"/>
            <a:ext cx="1152128" cy="144016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家庭守护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死神无惧计划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35360" y="1556792"/>
          <a:ext cx="11521280" cy="4536504"/>
        </p:xfrm>
        <a:graphic>
          <a:graphicData uri="http://schemas.openxmlformats.org/drawingml/2006/table">
            <a:tbl>
              <a:tblPr/>
              <a:tblGrid>
                <a:gridCol w="1812785"/>
                <a:gridCol w="9708495"/>
              </a:tblGrid>
              <a:tr h="716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要素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内容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678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加入年龄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周岁</a:t>
                      </a:r>
                      <a:r>
                        <a:rPr 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至</a:t>
                      </a:r>
                      <a:r>
                        <a:rPr lang="en-US" alt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50</a:t>
                      </a:r>
                      <a:r>
                        <a:rPr 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34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保障范围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意外身故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48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加入条件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非从事高风险作业，身体健康，无残疾</a:t>
                      </a:r>
                      <a:endParaRPr lang="zh-CN" altLang="en-US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2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首充金额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最低</a:t>
                      </a: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9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68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保障方式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会员出事，其他会员进行均摊。每人每次不超过</a:t>
                      </a: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元， </a:t>
                      </a: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出事会员最高可获得</a:t>
                      </a:r>
                      <a:r>
                        <a:rPr lang="en-US" alt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</a:t>
                      </a: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万元的互助金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309918" y="421481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0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附：互助方式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3"/>
          <p:cNvSpPr>
            <a:spLocks noChangeArrowheads="1"/>
          </p:cNvSpPr>
          <p:nvPr/>
        </p:nvSpPr>
        <p:spPr bwMode="auto">
          <a:xfrm>
            <a:off x="1703512" y="2949772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sp>
        <p:nvSpPr>
          <p:cNvPr id="7" name="矩形 54"/>
          <p:cNvSpPr>
            <a:spLocks noChangeArrowheads="1"/>
          </p:cNvSpPr>
          <p:nvPr/>
        </p:nvSpPr>
        <p:spPr bwMode="auto">
          <a:xfrm>
            <a:off x="1775520" y="4809786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231904" y="4953802"/>
          <a:ext cx="6408712" cy="1404156"/>
        </p:xfrm>
        <a:graphic>
          <a:graphicData uri="http://schemas.openxmlformats.org/drawingml/2006/table">
            <a:tbl>
              <a:tblPr/>
              <a:tblGrid>
                <a:gridCol w="1764718"/>
                <a:gridCol w="1698813"/>
                <a:gridCol w="2945181"/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会员总数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会员捐助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获得助金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x 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=15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x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20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=20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46"/>
          <p:cNvSpPr>
            <a:spLocks noChangeArrowheads="1"/>
          </p:cNvSpPr>
          <p:nvPr/>
        </p:nvSpPr>
        <p:spPr bwMode="auto">
          <a:xfrm>
            <a:off x="5231904" y="3722115"/>
            <a:ext cx="63367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例如某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28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岁的会员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，发生意外不幸，其家人向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平台申请互助，其根据以下平台会员人数情况获得互助金额：</a:t>
            </a:r>
          </a:p>
        </p:txBody>
      </p:sp>
      <p:sp>
        <p:nvSpPr>
          <p:cNvPr id="11" name="TextBox 44"/>
          <p:cNvSpPr>
            <a:spLocks noChangeArrowheads="1"/>
          </p:cNvSpPr>
          <p:nvPr/>
        </p:nvSpPr>
        <p:spPr bwMode="auto">
          <a:xfrm>
            <a:off x="5087888" y="2793562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+mn-ea"/>
                <a:ea typeface="+mn-ea"/>
              </a:rPr>
              <a:t>互助保障金</a:t>
            </a:r>
            <a:r>
              <a:rPr lang="zh-CN" altLang="en-US" sz="2600" b="1" dirty="0" smtClean="0">
                <a:solidFill>
                  <a:schemeClr val="bg1"/>
                </a:solidFill>
                <a:latin typeface="+mn-ea"/>
                <a:ea typeface="+mn-ea"/>
              </a:rPr>
              <a:t>最高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2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0</a:t>
            </a:r>
            <a:r>
              <a:rPr lang="zh-CN" altLang="en-US" sz="5400" b="1" dirty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万元</a:t>
            </a: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5292528" y="2217498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44"/>
          <p:cNvSpPr>
            <a:spLocks noChangeArrowheads="1"/>
          </p:cNvSpPr>
          <p:nvPr/>
        </p:nvSpPr>
        <p:spPr bwMode="auto">
          <a:xfrm>
            <a:off x="5198844" y="1353402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对单人互助均摊不超过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3</a:t>
            </a:r>
            <a:r>
              <a:rPr lang="zh-CN" altLang="en-US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元</a:t>
            </a:r>
            <a:endParaRPr lang="zh-CN" altLang="en-US" sz="5400" b="1" dirty="0">
              <a:solidFill>
                <a:srgbClr val="F5910B"/>
              </a:solidFill>
              <a:latin typeface="+mn-ea"/>
              <a:sym typeface="微软雅黑" pitchFamily="34" charset="-122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5231904" y="3657658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623392" y="1713442"/>
            <a:ext cx="3484339" cy="4176463"/>
            <a:chOff x="0" y="0"/>
            <a:chExt cx="2664000" cy="3219880"/>
          </a:xfrm>
        </p:grpSpPr>
        <p:sp>
          <p:nvSpPr>
            <p:cNvPr id="16" name="椭圆 56"/>
            <p:cNvSpPr>
              <a:spLocks noChangeArrowheads="1"/>
            </p:cNvSpPr>
            <p:nvPr/>
          </p:nvSpPr>
          <p:spPr bwMode="auto">
            <a:xfrm>
              <a:off x="0" y="555880"/>
              <a:ext cx="2664000" cy="2664000"/>
            </a:xfrm>
            <a:prstGeom prst="ellipse">
              <a:avLst/>
            </a:prstGeom>
            <a:noFill/>
            <a:ln w="762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7" name="椭圆 58"/>
            <p:cNvSpPr>
              <a:spLocks noChangeArrowheads="1"/>
            </p:cNvSpPr>
            <p:nvPr/>
          </p:nvSpPr>
          <p:spPr bwMode="auto">
            <a:xfrm>
              <a:off x="1160761" y="1707860"/>
              <a:ext cx="360040" cy="360040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圆角矩形 59"/>
            <p:cNvSpPr>
              <a:spLocks noChangeArrowheads="1"/>
            </p:cNvSpPr>
            <p:nvPr/>
          </p:nvSpPr>
          <p:spPr bwMode="auto">
            <a:xfrm>
              <a:off x="1206000" y="195880"/>
              <a:ext cx="252000" cy="360000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椭圆 60"/>
            <p:cNvSpPr>
              <a:spLocks noChangeArrowheads="1"/>
            </p:cNvSpPr>
            <p:nvPr/>
          </p:nvSpPr>
          <p:spPr bwMode="auto">
            <a:xfrm>
              <a:off x="1097999" y="0"/>
              <a:ext cx="468000" cy="468000"/>
            </a:xfrm>
            <a:prstGeom prst="ellipse">
              <a:avLst/>
            </a:prstGeom>
            <a:noFill/>
            <a:ln w="5715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1205999" y="368504"/>
              <a:ext cx="252000" cy="198992"/>
            </a:xfrm>
            <a:prstGeom prst="rect">
              <a:avLst/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" name="椭圆 52"/>
          <p:cNvSpPr>
            <a:spLocks noChangeArrowheads="1"/>
          </p:cNvSpPr>
          <p:nvPr/>
        </p:nvSpPr>
        <p:spPr bwMode="auto">
          <a:xfrm>
            <a:off x="3575720" y="5169826"/>
            <a:ext cx="285031" cy="254323"/>
          </a:xfrm>
          <a:prstGeom prst="ellipse">
            <a:avLst/>
          </a:prstGeom>
          <a:solidFill>
            <a:srgbClr val="282828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5910B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51"/>
          <p:cNvSpPr>
            <a:spLocks noChangeArrowheads="1"/>
          </p:cNvSpPr>
          <p:nvPr/>
        </p:nvSpPr>
        <p:spPr bwMode="auto">
          <a:xfrm>
            <a:off x="3694162" y="3081197"/>
            <a:ext cx="241598" cy="216421"/>
          </a:xfrm>
          <a:prstGeom prst="ellipse">
            <a:avLst/>
          </a:prstGeom>
          <a:solidFill>
            <a:srgbClr val="FF8607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3" name="直接连接符 35"/>
          <p:cNvCxnSpPr>
            <a:cxnSpLocks noChangeShapeType="1"/>
          </p:cNvCxnSpPr>
          <p:nvPr/>
        </p:nvCxnSpPr>
        <p:spPr bwMode="auto">
          <a:xfrm flipV="1">
            <a:off x="3935760" y="1929466"/>
            <a:ext cx="1152128" cy="1147886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  <p:cxnSp>
        <p:nvCxnSpPr>
          <p:cNvPr id="24" name="直接连接符 35"/>
          <p:cNvCxnSpPr>
            <a:cxnSpLocks noChangeShapeType="1"/>
          </p:cNvCxnSpPr>
          <p:nvPr/>
        </p:nvCxnSpPr>
        <p:spPr bwMode="auto">
          <a:xfrm flipV="1">
            <a:off x="3863752" y="3801674"/>
            <a:ext cx="1152128" cy="144016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互助流程与管控说明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274" y="5000636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首次确诊之日</a:t>
            </a:r>
            <a:r>
              <a:rPr 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日内提交申请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24166" y="5000636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会员按照要求提交相应证明材料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81620" y="5000636"/>
            <a:ext cx="1491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对会员申请进行公估核查和专家审核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96198" y="5000636"/>
            <a:ext cx="1593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平台对符合互助事件进行线上公示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25090" y="5026895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公示期满后全体会员进行义务捐助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52398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MH_Text_1"/>
          <p:cNvSpPr txBox="1">
            <a:spLocks noChangeArrowheads="1"/>
          </p:cNvSpPr>
          <p:nvPr/>
        </p:nvSpPr>
        <p:spPr bwMode="auto">
          <a:xfrm>
            <a:off x="693580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会员报案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2809852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MH_Text_1"/>
          <p:cNvSpPr txBox="1">
            <a:spLocks noChangeArrowheads="1"/>
          </p:cNvSpPr>
          <p:nvPr/>
        </p:nvSpPr>
        <p:spPr bwMode="auto">
          <a:xfrm>
            <a:off x="3051034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平台受理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5167306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MH_Text_1"/>
          <p:cNvSpPr txBox="1">
            <a:spLocks noChangeArrowheads="1"/>
          </p:cNvSpPr>
          <p:nvPr/>
        </p:nvSpPr>
        <p:spPr bwMode="auto">
          <a:xfrm>
            <a:off x="5408488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调查审核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524760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MH_Text_1"/>
          <p:cNvSpPr txBox="1">
            <a:spLocks noChangeArrowheads="1"/>
          </p:cNvSpPr>
          <p:nvPr/>
        </p:nvSpPr>
        <p:spPr bwMode="auto">
          <a:xfrm>
            <a:off x="7765942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线上公示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9882214" y="4221177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MH_Text_1"/>
          <p:cNvSpPr txBox="1">
            <a:spLocks noChangeArrowheads="1"/>
          </p:cNvSpPr>
          <p:nvPr/>
        </p:nvSpPr>
        <p:spPr bwMode="auto">
          <a:xfrm>
            <a:off x="10123396" y="4292615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互助募集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2309786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595802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6953256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9310710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128538" y="1928802"/>
            <a:ext cx="1643155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独立第三方调查机构</a:t>
            </a:r>
          </a:p>
        </p:txBody>
      </p:sp>
      <p:sp>
        <p:nvSpPr>
          <p:cNvPr id="64" name="矩形 63"/>
          <p:cNvSpPr/>
          <p:nvPr/>
        </p:nvSpPr>
        <p:spPr>
          <a:xfrm>
            <a:off x="5954973" y="1928802"/>
            <a:ext cx="1641225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专家委员</a:t>
            </a:r>
          </a:p>
        </p:txBody>
      </p:sp>
      <p:sp>
        <p:nvSpPr>
          <p:cNvPr id="65" name="矩形 64"/>
          <p:cNvSpPr/>
          <p:nvPr/>
        </p:nvSpPr>
        <p:spPr>
          <a:xfrm>
            <a:off x="4049201" y="3429000"/>
            <a:ext cx="3475559" cy="428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对捐助申请调查</a:t>
            </a: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审核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防止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骗捐行为</a:t>
            </a:r>
          </a:p>
        </p:txBody>
      </p:sp>
      <p:grpSp>
        <p:nvGrpSpPr>
          <p:cNvPr id="66" name="组合 9"/>
          <p:cNvGrpSpPr>
            <a:grpSpLocks/>
          </p:cNvGrpSpPr>
          <p:nvPr/>
        </p:nvGrpSpPr>
        <p:grpSpPr bwMode="auto">
          <a:xfrm>
            <a:off x="5024430" y="2857496"/>
            <a:ext cx="1722321" cy="1354531"/>
            <a:chOff x="1204092" y="2202329"/>
            <a:chExt cx="1440670" cy="1022245"/>
          </a:xfrm>
        </p:grpSpPr>
        <p:cxnSp>
          <p:nvCxnSpPr>
            <p:cNvPr id="67" name="直接连接符 66"/>
            <p:cNvCxnSpPr/>
            <p:nvPr/>
          </p:nvCxnSpPr>
          <p:spPr>
            <a:xfrm rot="5400000">
              <a:off x="1026370" y="2380051"/>
              <a:ext cx="357059" cy="1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2465425" y="2391953"/>
              <a:ext cx="357059" cy="1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 flipV="1">
              <a:off x="1204092" y="2571289"/>
              <a:ext cx="14390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1587287" y="2897124"/>
              <a:ext cx="653285" cy="1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1" name="矩形 70"/>
          <p:cNvSpPr/>
          <p:nvPr/>
        </p:nvSpPr>
        <p:spPr>
          <a:xfrm>
            <a:off x="9667900" y="1928001"/>
            <a:ext cx="1824656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招商</a:t>
            </a: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银行</a:t>
            </a:r>
            <a:endParaRPr lang="en-US" altLang="zh-CN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525024" y="3071796"/>
            <a:ext cx="2143140" cy="9287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负责资金托管，互助金直达受捐账户，并定期提交监管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报告</a:t>
            </a:r>
          </a:p>
        </p:txBody>
      </p:sp>
      <p:cxnSp>
        <p:nvCxnSpPr>
          <p:cNvPr id="80" name="直接连接符 79"/>
          <p:cNvCxnSpPr/>
          <p:nvPr/>
        </p:nvCxnSpPr>
        <p:spPr>
          <a:xfrm rot="5400000">
            <a:off x="10025090" y="3571876"/>
            <a:ext cx="1286678" cy="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互助的产品特点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381125" y="1713853"/>
            <a:ext cx="9827260" cy="3996055"/>
            <a:chOff x="1972" y="2476"/>
            <a:chExt cx="15476" cy="6293"/>
          </a:xfrm>
        </p:grpSpPr>
        <p:sp>
          <p:nvSpPr>
            <p:cNvPr id="81" name="MH_Other_1"/>
            <p:cNvSpPr/>
            <p:nvPr/>
          </p:nvSpPr>
          <p:spPr>
            <a:xfrm>
              <a:off x="7276" y="3359"/>
              <a:ext cx="4402" cy="4403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2" name="MH_Other_2"/>
            <p:cNvSpPr/>
            <p:nvPr/>
          </p:nvSpPr>
          <p:spPr>
            <a:xfrm rot="18875958">
              <a:off x="6394" y="3533"/>
              <a:ext cx="3053" cy="960"/>
            </a:xfrm>
            <a:prstGeom prst="triangle">
              <a:avLst/>
            </a:prstGeom>
            <a:solidFill>
              <a:srgbClr val="FFA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3" name="MH_Other_3"/>
            <p:cNvSpPr/>
            <p:nvPr/>
          </p:nvSpPr>
          <p:spPr>
            <a:xfrm rot="18875958">
              <a:off x="7354" y="3495"/>
              <a:ext cx="920" cy="91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A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4" name="MH_Other_4"/>
            <p:cNvSpPr/>
            <p:nvPr/>
          </p:nvSpPr>
          <p:spPr bwMode="auto">
            <a:xfrm>
              <a:off x="7531" y="3747"/>
              <a:ext cx="545" cy="38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A93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5" name="MH_Other_5"/>
            <p:cNvSpPr/>
            <p:nvPr/>
          </p:nvSpPr>
          <p:spPr>
            <a:xfrm rot="2709347">
              <a:off x="9483" y="3524"/>
              <a:ext cx="3055" cy="960"/>
            </a:xfrm>
            <a:prstGeom prst="triangle">
              <a:avLst/>
            </a:prstGeom>
            <a:solidFill>
              <a:srgbClr val="FA6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6" name="MH_Other_6"/>
            <p:cNvSpPr/>
            <p:nvPr/>
          </p:nvSpPr>
          <p:spPr>
            <a:xfrm rot="2709347">
              <a:off x="10611" y="3439"/>
              <a:ext cx="920" cy="92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A6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7" name="MH_Other_7"/>
            <p:cNvSpPr/>
            <p:nvPr/>
          </p:nvSpPr>
          <p:spPr bwMode="auto">
            <a:xfrm>
              <a:off x="10798" y="3687"/>
              <a:ext cx="520" cy="437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FA6F4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8" name="MH_Other_8"/>
            <p:cNvSpPr/>
            <p:nvPr/>
          </p:nvSpPr>
          <p:spPr>
            <a:xfrm rot="8125751" flipH="1">
              <a:off x="9513" y="6627"/>
              <a:ext cx="3053" cy="960"/>
            </a:xfrm>
            <a:prstGeom prst="triangle">
              <a:avLst/>
            </a:prstGeom>
            <a:solidFill>
              <a:srgbClr val="4A67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9" name="MH_Other_9"/>
            <p:cNvSpPr/>
            <p:nvPr/>
          </p:nvSpPr>
          <p:spPr>
            <a:xfrm rot="8125751" flipH="1">
              <a:off x="10638" y="6754"/>
              <a:ext cx="918" cy="91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4A6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0" name="MH_Other_10"/>
            <p:cNvSpPr/>
            <p:nvPr/>
          </p:nvSpPr>
          <p:spPr bwMode="auto">
            <a:xfrm>
              <a:off x="10811" y="6984"/>
              <a:ext cx="495" cy="488"/>
            </a:xfrm>
            <a:custGeom>
              <a:avLst/>
              <a:gdLst>
                <a:gd name="T0" fmla="*/ 2147483646 w 6140"/>
                <a:gd name="T1" fmla="*/ 2147483646 h 6040"/>
                <a:gd name="T2" fmla="*/ 2147483646 w 6140"/>
                <a:gd name="T3" fmla="*/ 2147483646 h 6040"/>
                <a:gd name="T4" fmla="*/ 2147483646 w 6140"/>
                <a:gd name="T5" fmla="*/ 2147483646 h 6040"/>
                <a:gd name="T6" fmla="*/ 2147483646 w 6140"/>
                <a:gd name="T7" fmla="*/ 2147483646 h 6040"/>
                <a:gd name="T8" fmla="*/ 2147483646 w 6140"/>
                <a:gd name="T9" fmla="*/ 2147483646 h 6040"/>
                <a:gd name="T10" fmla="*/ 2147483646 w 6140"/>
                <a:gd name="T11" fmla="*/ 2147483646 h 6040"/>
                <a:gd name="T12" fmla="*/ 2147483646 w 6140"/>
                <a:gd name="T13" fmla="*/ 2147483646 h 6040"/>
                <a:gd name="T14" fmla="*/ 2147483646 w 6140"/>
                <a:gd name="T15" fmla="*/ 2147483646 h 6040"/>
                <a:gd name="T16" fmla="*/ 2147483646 w 6140"/>
                <a:gd name="T17" fmla="*/ 2147483646 h 6040"/>
                <a:gd name="T18" fmla="*/ 2147483646 w 6140"/>
                <a:gd name="T19" fmla="*/ 2147483646 h 6040"/>
                <a:gd name="T20" fmla="*/ 2147483646 w 6140"/>
                <a:gd name="T21" fmla="*/ 2147483646 h 6040"/>
                <a:gd name="T22" fmla="*/ 2147483646 w 6140"/>
                <a:gd name="T23" fmla="*/ 2147483646 h 6040"/>
                <a:gd name="T24" fmla="*/ 2147483646 w 6140"/>
                <a:gd name="T25" fmla="*/ 2147483646 h 6040"/>
                <a:gd name="T26" fmla="*/ 2147483646 w 6140"/>
                <a:gd name="T27" fmla="*/ 2147483646 h 6040"/>
                <a:gd name="T28" fmla="*/ 298699967 w 6140"/>
                <a:gd name="T29" fmla="*/ 2147483646 h 6040"/>
                <a:gd name="T30" fmla="*/ 836224881 w 6140"/>
                <a:gd name="T31" fmla="*/ 2147483646 h 6040"/>
                <a:gd name="T32" fmla="*/ 2147483646 w 6140"/>
                <a:gd name="T33" fmla="*/ 89854040 h 6040"/>
                <a:gd name="T34" fmla="*/ 2147483646 w 6140"/>
                <a:gd name="T35" fmla="*/ 1707904638 h 6040"/>
                <a:gd name="T36" fmla="*/ 2147483646 w 6140"/>
                <a:gd name="T37" fmla="*/ 2147483646 h 6040"/>
                <a:gd name="T38" fmla="*/ 2147483646 w 6140"/>
                <a:gd name="T39" fmla="*/ 2147483646 h 6040"/>
                <a:gd name="T40" fmla="*/ 2147483646 w 6140"/>
                <a:gd name="T41" fmla="*/ 2147483646 h 6040"/>
                <a:gd name="T42" fmla="*/ 2147483646 w 6140"/>
                <a:gd name="T43" fmla="*/ 2147483646 h 6040"/>
                <a:gd name="T44" fmla="*/ 2147483646 w 6140"/>
                <a:gd name="T45" fmla="*/ 2147483646 h 6040"/>
                <a:gd name="T46" fmla="*/ 2147483646 w 6140"/>
                <a:gd name="T47" fmla="*/ 2147483646 h 6040"/>
                <a:gd name="T48" fmla="*/ 2147483646 w 6140"/>
                <a:gd name="T49" fmla="*/ 2147483646 h 6040"/>
                <a:gd name="T50" fmla="*/ 2147483646 w 6140"/>
                <a:gd name="T51" fmla="*/ 2147483646 h 6040"/>
                <a:gd name="T52" fmla="*/ 2147483646 w 6140"/>
                <a:gd name="T53" fmla="*/ 2147483646 h 6040"/>
                <a:gd name="T54" fmla="*/ 2147483646 w 6140"/>
                <a:gd name="T55" fmla="*/ 2147483646 h 6040"/>
                <a:gd name="T56" fmla="*/ 2147483646 w 6140"/>
                <a:gd name="T57" fmla="*/ 2147483646 h 6040"/>
                <a:gd name="T58" fmla="*/ 2147483646 w 6140"/>
                <a:gd name="T59" fmla="*/ 2147483646 h 6040"/>
                <a:gd name="T60" fmla="*/ 2147483646 w 6140"/>
                <a:gd name="T61" fmla="*/ 2147483646 h 6040"/>
                <a:gd name="T62" fmla="*/ 2147483646 w 6140"/>
                <a:gd name="T63" fmla="*/ 2147483646 h 6040"/>
                <a:gd name="T64" fmla="*/ 2147483646 w 6140"/>
                <a:gd name="T65" fmla="*/ 2147483646 h 6040"/>
                <a:gd name="T66" fmla="*/ 2147483646 w 6140"/>
                <a:gd name="T67" fmla="*/ 2147483646 h 6040"/>
                <a:gd name="T68" fmla="*/ 2147483646 w 6140"/>
                <a:gd name="T69" fmla="*/ 2147483646 h 6040"/>
                <a:gd name="T70" fmla="*/ 2147483646 w 6140"/>
                <a:gd name="T71" fmla="*/ 2147483646 h 6040"/>
                <a:gd name="T72" fmla="*/ 2147483646 w 6140"/>
                <a:gd name="T73" fmla="*/ 2147483646 h 6040"/>
                <a:gd name="T74" fmla="*/ 2147483646 w 6140"/>
                <a:gd name="T75" fmla="*/ 2147483646 h 6040"/>
                <a:gd name="T76" fmla="*/ 2147483646 w 6140"/>
                <a:gd name="T77" fmla="*/ 2147483646 h 6040"/>
                <a:gd name="T78" fmla="*/ 2147483646 w 6140"/>
                <a:gd name="T79" fmla="*/ 2147483646 h 6040"/>
                <a:gd name="T80" fmla="*/ 2147483646 w 6140"/>
                <a:gd name="T81" fmla="*/ 2147483646 h 6040"/>
                <a:gd name="T82" fmla="*/ 2147483646 w 6140"/>
                <a:gd name="T83" fmla="*/ 2147483646 h 6040"/>
                <a:gd name="T84" fmla="*/ 2147483646 w 6140"/>
                <a:gd name="T85" fmla="*/ 2147483646 h 6040"/>
                <a:gd name="T86" fmla="*/ 2147483646 w 6140"/>
                <a:gd name="T87" fmla="*/ 2147483646 h 6040"/>
                <a:gd name="T88" fmla="*/ 2147483646 w 6140"/>
                <a:gd name="T89" fmla="*/ 2147483646 h 6040"/>
                <a:gd name="T90" fmla="*/ 2147483646 w 6140"/>
                <a:gd name="T91" fmla="*/ 2147483646 h 6040"/>
                <a:gd name="T92" fmla="*/ 2147483646 w 6140"/>
                <a:gd name="T93" fmla="*/ 2147483646 h 6040"/>
                <a:gd name="T94" fmla="*/ 2147483646 w 6140"/>
                <a:gd name="T95" fmla="*/ 2147483646 h 6040"/>
                <a:gd name="T96" fmla="*/ 2147483646 w 6140"/>
                <a:gd name="T97" fmla="*/ 2147483646 h 6040"/>
                <a:gd name="T98" fmla="*/ 2147483646 w 6140"/>
                <a:gd name="T99" fmla="*/ 2147483646 h 6040"/>
                <a:gd name="T100" fmla="*/ 2147483646 w 6140"/>
                <a:gd name="T101" fmla="*/ 2147483646 h 6040"/>
                <a:gd name="T102" fmla="*/ 2147483646 w 6140"/>
                <a:gd name="T103" fmla="*/ 2147483646 h 6040"/>
                <a:gd name="T104" fmla="*/ 2147483646 w 6140"/>
                <a:gd name="T105" fmla="*/ 2147483646 h 6040"/>
                <a:gd name="T106" fmla="*/ 2147483646 w 6140"/>
                <a:gd name="T107" fmla="*/ 2147483646 h 6040"/>
                <a:gd name="T108" fmla="*/ 2147483646 w 6140"/>
                <a:gd name="T109" fmla="*/ 2147483646 h 6040"/>
                <a:gd name="T110" fmla="*/ 2147483646 w 6140"/>
                <a:gd name="T111" fmla="*/ 2147483646 h 6040"/>
                <a:gd name="T112" fmla="*/ 2147483646 w 6140"/>
                <a:gd name="T113" fmla="*/ 2147483646 h 6040"/>
                <a:gd name="T114" fmla="*/ 2147483646 w 6140"/>
                <a:gd name="T115" fmla="*/ 2147483646 h 6040"/>
                <a:gd name="T116" fmla="*/ 2147483646 w 6140"/>
                <a:gd name="T117" fmla="*/ 2147483646 h 6040"/>
                <a:gd name="T118" fmla="*/ 2147483646 w 6140"/>
                <a:gd name="T119" fmla="*/ 2147483646 h 60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140" h="6040">
                  <a:moveTo>
                    <a:pt x="3011" y="554"/>
                  </a:moveTo>
                  <a:lnTo>
                    <a:pt x="5433" y="554"/>
                  </a:lnTo>
                  <a:lnTo>
                    <a:pt x="5469" y="555"/>
                  </a:lnTo>
                  <a:lnTo>
                    <a:pt x="5505" y="557"/>
                  </a:lnTo>
                  <a:lnTo>
                    <a:pt x="5540" y="562"/>
                  </a:lnTo>
                  <a:lnTo>
                    <a:pt x="5575" y="567"/>
                  </a:lnTo>
                  <a:lnTo>
                    <a:pt x="5608" y="576"/>
                  </a:lnTo>
                  <a:lnTo>
                    <a:pt x="5642" y="586"/>
                  </a:lnTo>
                  <a:lnTo>
                    <a:pt x="5676" y="597"/>
                  </a:lnTo>
                  <a:lnTo>
                    <a:pt x="5707" y="609"/>
                  </a:lnTo>
                  <a:lnTo>
                    <a:pt x="5738" y="623"/>
                  </a:lnTo>
                  <a:lnTo>
                    <a:pt x="5768" y="639"/>
                  </a:lnTo>
                  <a:lnTo>
                    <a:pt x="5799" y="656"/>
                  </a:lnTo>
                  <a:lnTo>
                    <a:pt x="5828" y="674"/>
                  </a:lnTo>
                  <a:lnTo>
                    <a:pt x="5854" y="694"/>
                  </a:lnTo>
                  <a:lnTo>
                    <a:pt x="5881" y="716"/>
                  </a:lnTo>
                  <a:lnTo>
                    <a:pt x="5908" y="738"/>
                  </a:lnTo>
                  <a:lnTo>
                    <a:pt x="5932" y="761"/>
                  </a:lnTo>
                  <a:lnTo>
                    <a:pt x="5955" y="786"/>
                  </a:lnTo>
                  <a:lnTo>
                    <a:pt x="5977" y="811"/>
                  </a:lnTo>
                  <a:lnTo>
                    <a:pt x="5998" y="838"/>
                  </a:lnTo>
                  <a:lnTo>
                    <a:pt x="6018" y="866"/>
                  </a:lnTo>
                  <a:lnTo>
                    <a:pt x="6037" y="895"/>
                  </a:lnTo>
                  <a:lnTo>
                    <a:pt x="6054" y="924"/>
                  </a:lnTo>
                  <a:lnTo>
                    <a:pt x="6069" y="955"/>
                  </a:lnTo>
                  <a:lnTo>
                    <a:pt x="6084" y="987"/>
                  </a:lnTo>
                  <a:lnTo>
                    <a:pt x="6097" y="1018"/>
                  </a:lnTo>
                  <a:lnTo>
                    <a:pt x="6107" y="1051"/>
                  </a:lnTo>
                  <a:lnTo>
                    <a:pt x="6117" y="1084"/>
                  </a:lnTo>
                  <a:lnTo>
                    <a:pt x="6125" y="1119"/>
                  </a:lnTo>
                  <a:lnTo>
                    <a:pt x="6132" y="1154"/>
                  </a:lnTo>
                  <a:lnTo>
                    <a:pt x="6136" y="1189"/>
                  </a:lnTo>
                  <a:lnTo>
                    <a:pt x="6139" y="1225"/>
                  </a:lnTo>
                  <a:lnTo>
                    <a:pt x="6140" y="1261"/>
                  </a:lnTo>
                  <a:lnTo>
                    <a:pt x="6140" y="5331"/>
                  </a:lnTo>
                  <a:lnTo>
                    <a:pt x="6139" y="5369"/>
                  </a:lnTo>
                  <a:lnTo>
                    <a:pt x="6136" y="5405"/>
                  </a:lnTo>
                  <a:lnTo>
                    <a:pt x="6132" y="5439"/>
                  </a:lnTo>
                  <a:lnTo>
                    <a:pt x="6125" y="5474"/>
                  </a:lnTo>
                  <a:lnTo>
                    <a:pt x="6117" y="5508"/>
                  </a:lnTo>
                  <a:lnTo>
                    <a:pt x="6107" y="5542"/>
                  </a:lnTo>
                  <a:lnTo>
                    <a:pt x="6097" y="5574"/>
                  </a:lnTo>
                  <a:lnTo>
                    <a:pt x="6084" y="5607"/>
                  </a:lnTo>
                  <a:lnTo>
                    <a:pt x="6069" y="5638"/>
                  </a:lnTo>
                  <a:lnTo>
                    <a:pt x="6054" y="5668"/>
                  </a:lnTo>
                  <a:lnTo>
                    <a:pt x="6037" y="5698"/>
                  </a:lnTo>
                  <a:lnTo>
                    <a:pt x="6018" y="5726"/>
                  </a:lnTo>
                  <a:lnTo>
                    <a:pt x="5998" y="5754"/>
                  </a:lnTo>
                  <a:lnTo>
                    <a:pt x="5977" y="5781"/>
                  </a:lnTo>
                  <a:lnTo>
                    <a:pt x="5955" y="5806"/>
                  </a:lnTo>
                  <a:lnTo>
                    <a:pt x="5932" y="5832"/>
                  </a:lnTo>
                  <a:lnTo>
                    <a:pt x="5908" y="5855"/>
                  </a:lnTo>
                  <a:lnTo>
                    <a:pt x="5881" y="5877"/>
                  </a:lnTo>
                  <a:lnTo>
                    <a:pt x="5854" y="5898"/>
                  </a:lnTo>
                  <a:lnTo>
                    <a:pt x="5828" y="5918"/>
                  </a:lnTo>
                  <a:lnTo>
                    <a:pt x="5799" y="5936"/>
                  </a:lnTo>
                  <a:lnTo>
                    <a:pt x="5768" y="5954"/>
                  </a:lnTo>
                  <a:lnTo>
                    <a:pt x="5738" y="5969"/>
                  </a:lnTo>
                  <a:lnTo>
                    <a:pt x="5707" y="5983"/>
                  </a:lnTo>
                  <a:lnTo>
                    <a:pt x="5676" y="5996"/>
                  </a:lnTo>
                  <a:lnTo>
                    <a:pt x="5642" y="6007"/>
                  </a:lnTo>
                  <a:lnTo>
                    <a:pt x="5608" y="6016"/>
                  </a:lnTo>
                  <a:lnTo>
                    <a:pt x="5575" y="6025"/>
                  </a:lnTo>
                  <a:lnTo>
                    <a:pt x="5540" y="6030"/>
                  </a:lnTo>
                  <a:lnTo>
                    <a:pt x="5505" y="6035"/>
                  </a:lnTo>
                  <a:lnTo>
                    <a:pt x="5469" y="6039"/>
                  </a:lnTo>
                  <a:lnTo>
                    <a:pt x="5433" y="6040"/>
                  </a:lnTo>
                  <a:lnTo>
                    <a:pt x="3011" y="6040"/>
                  </a:lnTo>
                  <a:lnTo>
                    <a:pt x="2981" y="6039"/>
                  </a:lnTo>
                  <a:lnTo>
                    <a:pt x="2951" y="6036"/>
                  </a:lnTo>
                  <a:lnTo>
                    <a:pt x="2921" y="6033"/>
                  </a:lnTo>
                  <a:lnTo>
                    <a:pt x="2892" y="6029"/>
                  </a:lnTo>
                  <a:lnTo>
                    <a:pt x="2863" y="6023"/>
                  </a:lnTo>
                  <a:lnTo>
                    <a:pt x="2834" y="6016"/>
                  </a:lnTo>
                  <a:lnTo>
                    <a:pt x="2806" y="6008"/>
                  </a:lnTo>
                  <a:lnTo>
                    <a:pt x="2778" y="5999"/>
                  </a:lnTo>
                  <a:lnTo>
                    <a:pt x="2750" y="5989"/>
                  </a:lnTo>
                  <a:lnTo>
                    <a:pt x="2723" y="5978"/>
                  </a:lnTo>
                  <a:lnTo>
                    <a:pt x="2698" y="5965"/>
                  </a:lnTo>
                  <a:lnTo>
                    <a:pt x="2672" y="5951"/>
                  </a:lnTo>
                  <a:lnTo>
                    <a:pt x="2647" y="5938"/>
                  </a:lnTo>
                  <a:lnTo>
                    <a:pt x="2623" y="5922"/>
                  </a:lnTo>
                  <a:lnTo>
                    <a:pt x="2599" y="5906"/>
                  </a:lnTo>
                  <a:lnTo>
                    <a:pt x="2577" y="5889"/>
                  </a:lnTo>
                  <a:lnTo>
                    <a:pt x="2554" y="5870"/>
                  </a:lnTo>
                  <a:lnTo>
                    <a:pt x="2533" y="5852"/>
                  </a:lnTo>
                  <a:lnTo>
                    <a:pt x="2512" y="5832"/>
                  </a:lnTo>
                  <a:lnTo>
                    <a:pt x="2492" y="5811"/>
                  </a:lnTo>
                  <a:lnTo>
                    <a:pt x="2474" y="5790"/>
                  </a:lnTo>
                  <a:lnTo>
                    <a:pt x="2455" y="5768"/>
                  </a:lnTo>
                  <a:lnTo>
                    <a:pt x="2438" y="5745"/>
                  </a:lnTo>
                  <a:lnTo>
                    <a:pt x="2421" y="5722"/>
                  </a:lnTo>
                  <a:lnTo>
                    <a:pt x="2406" y="5697"/>
                  </a:lnTo>
                  <a:lnTo>
                    <a:pt x="2392" y="5672"/>
                  </a:lnTo>
                  <a:lnTo>
                    <a:pt x="2378" y="5646"/>
                  </a:lnTo>
                  <a:lnTo>
                    <a:pt x="2366" y="5621"/>
                  </a:lnTo>
                  <a:lnTo>
                    <a:pt x="2355" y="5594"/>
                  </a:lnTo>
                  <a:lnTo>
                    <a:pt x="2345" y="5567"/>
                  </a:lnTo>
                  <a:lnTo>
                    <a:pt x="2336" y="5539"/>
                  </a:lnTo>
                  <a:lnTo>
                    <a:pt x="2327" y="5510"/>
                  </a:lnTo>
                  <a:lnTo>
                    <a:pt x="2315" y="5509"/>
                  </a:lnTo>
                  <a:lnTo>
                    <a:pt x="2259" y="5501"/>
                  </a:lnTo>
                  <a:lnTo>
                    <a:pt x="2203" y="5493"/>
                  </a:lnTo>
                  <a:lnTo>
                    <a:pt x="2147" y="5484"/>
                  </a:lnTo>
                  <a:lnTo>
                    <a:pt x="2092" y="5474"/>
                  </a:lnTo>
                  <a:lnTo>
                    <a:pt x="2037" y="5463"/>
                  </a:lnTo>
                  <a:lnTo>
                    <a:pt x="1983" y="5451"/>
                  </a:lnTo>
                  <a:lnTo>
                    <a:pt x="1929" y="5439"/>
                  </a:lnTo>
                  <a:lnTo>
                    <a:pt x="1876" y="5427"/>
                  </a:lnTo>
                  <a:lnTo>
                    <a:pt x="1824" y="5413"/>
                  </a:lnTo>
                  <a:lnTo>
                    <a:pt x="1771" y="5398"/>
                  </a:lnTo>
                  <a:lnTo>
                    <a:pt x="1719" y="5383"/>
                  </a:lnTo>
                  <a:lnTo>
                    <a:pt x="1668" y="5366"/>
                  </a:lnTo>
                  <a:lnTo>
                    <a:pt x="1618" y="5350"/>
                  </a:lnTo>
                  <a:lnTo>
                    <a:pt x="1568" y="5333"/>
                  </a:lnTo>
                  <a:lnTo>
                    <a:pt x="1519" y="5314"/>
                  </a:lnTo>
                  <a:lnTo>
                    <a:pt x="1471" y="5295"/>
                  </a:lnTo>
                  <a:lnTo>
                    <a:pt x="1423" y="5276"/>
                  </a:lnTo>
                  <a:lnTo>
                    <a:pt x="1375" y="5255"/>
                  </a:lnTo>
                  <a:lnTo>
                    <a:pt x="1329" y="5234"/>
                  </a:lnTo>
                  <a:lnTo>
                    <a:pt x="1283" y="5213"/>
                  </a:lnTo>
                  <a:lnTo>
                    <a:pt x="1237" y="5190"/>
                  </a:lnTo>
                  <a:lnTo>
                    <a:pt x="1193" y="5167"/>
                  </a:lnTo>
                  <a:lnTo>
                    <a:pt x="1150" y="5143"/>
                  </a:lnTo>
                  <a:lnTo>
                    <a:pt x="1107" y="5119"/>
                  </a:lnTo>
                  <a:lnTo>
                    <a:pt x="1064" y="5093"/>
                  </a:lnTo>
                  <a:lnTo>
                    <a:pt x="1024" y="5067"/>
                  </a:lnTo>
                  <a:lnTo>
                    <a:pt x="983" y="5041"/>
                  </a:lnTo>
                  <a:lnTo>
                    <a:pt x="944" y="5013"/>
                  </a:lnTo>
                  <a:lnTo>
                    <a:pt x="905" y="4985"/>
                  </a:lnTo>
                  <a:lnTo>
                    <a:pt x="867" y="4956"/>
                  </a:lnTo>
                  <a:lnTo>
                    <a:pt x="830" y="4927"/>
                  </a:lnTo>
                  <a:lnTo>
                    <a:pt x="794" y="4897"/>
                  </a:lnTo>
                  <a:lnTo>
                    <a:pt x="757" y="4866"/>
                  </a:lnTo>
                  <a:lnTo>
                    <a:pt x="721" y="4832"/>
                  </a:lnTo>
                  <a:lnTo>
                    <a:pt x="686" y="4800"/>
                  </a:lnTo>
                  <a:lnTo>
                    <a:pt x="652" y="4765"/>
                  </a:lnTo>
                  <a:lnTo>
                    <a:pt x="620" y="4730"/>
                  </a:lnTo>
                  <a:lnTo>
                    <a:pt x="588" y="4695"/>
                  </a:lnTo>
                  <a:lnTo>
                    <a:pt x="557" y="4658"/>
                  </a:lnTo>
                  <a:lnTo>
                    <a:pt x="528" y="4622"/>
                  </a:lnTo>
                  <a:lnTo>
                    <a:pt x="500" y="4584"/>
                  </a:lnTo>
                  <a:lnTo>
                    <a:pt x="472" y="4547"/>
                  </a:lnTo>
                  <a:lnTo>
                    <a:pt x="447" y="4507"/>
                  </a:lnTo>
                  <a:lnTo>
                    <a:pt x="422" y="4468"/>
                  </a:lnTo>
                  <a:lnTo>
                    <a:pt x="398" y="4428"/>
                  </a:lnTo>
                  <a:lnTo>
                    <a:pt x="376" y="4386"/>
                  </a:lnTo>
                  <a:lnTo>
                    <a:pt x="355" y="4346"/>
                  </a:lnTo>
                  <a:lnTo>
                    <a:pt x="335" y="4304"/>
                  </a:lnTo>
                  <a:lnTo>
                    <a:pt x="317" y="4261"/>
                  </a:lnTo>
                  <a:lnTo>
                    <a:pt x="299" y="4218"/>
                  </a:lnTo>
                  <a:lnTo>
                    <a:pt x="283" y="4174"/>
                  </a:lnTo>
                  <a:lnTo>
                    <a:pt x="269" y="4130"/>
                  </a:lnTo>
                  <a:lnTo>
                    <a:pt x="255" y="4084"/>
                  </a:lnTo>
                  <a:lnTo>
                    <a:pt x="243" y="4038"/>
                  </a:lnTo>
                  <a:lnTo>
                    <a:pt x="233" y="3993"/>
                  </a:lnTo>
                  <a:lnTo>
                    <a:pt x="224" y="3945"/>
                  </a:lnTo>
                  <a:lnTo>
                    <a:pt x="217" y="3897"/>
                  </a:lnTo>
                  <a:lnTo>
                    <a:pt x="210" y="3850"/>
                  </a:lnTo>
                  <a:lnTo>
                    <a:pt x="205" y="3801"/>
                  </a:lnTo>
                  <a:lnTo>
                    <a:pt x="203" y="3752"/>
                  </a:lnTo>
                  <a:lnTo>
                    <a:pt x="201" y="3702"/>
                  </a:lnTo>
                  <a:lnTo>
                    <a:pt x="201" y="3651"/>
                  </a:lnTo>
                  <a:lnTo>
                    <a:pt x="202" y="3601"/>
                  </a:lnTo>
                  <a:lnTo>
                    <a:pt x="204" y="3549"/>
                  </a:lnTo>
                  <a:lnTo>
                    <a:pt x="209" y="3500"/>
                  </a:lnTo>
                  <a:lnTo>
                    <a:pt x="216" y="3445"/>
                  </a:lnTo>
                  <a:lnTo>
                    <a:pt x="221" y="3403"/>
                  </a:lnTo>
                  <a:lnTo>
                    <a:pt x="228" y="3360"/>
                  </a:lnTo>
                  <a:lnTo>
                    <a:pt x="235" y="3317"/>
                  </a:lnTo>
                  <a:lnTo>
                    <a:pt x="245" y="3274"/>
                  </a:lnTo>
                  <a:lnTo>
                    <a:pt x="255" y="3231"/>
                  </a:lnTo>
                  <a:lnTo>
                    <a:pt x="267" y="3187"/>
                  </a:lnTo>
                  <a:lnTo>
                    <a:pt x="278" y="3143"/>
                  </a:lnTo>
                  <a:lnTo>
                    <a:pt x="292" y="3099"/>
                  </a:lnTo>
                  <a:lnTo>
                    <a:pt x="306" y="3053"/>
                  </a:lnTo>
                  <a:lnTo>
                    <a:pt x="322" y="3009"/>
                  </a:lnTo>
                  <a:lnTo>
                    <a:pt x="339" y="2964"/>
                  </a:lnTo>
                  <a:lnTo>
                    <a:pt x="356" y="2919"/>
                  </a:lnTo>
                  <a:lnTo>
                    <a:pt x="376" y="2872"/>
                  </a:lnTo>
                  <a:lnTo>
                    <a:pt x="396" y="2826"/>
                  </a:lnTo>
                  <a:lnTo>
                    <a:pt x="416" y="2779"/>
                  </a:lnTo>
                  <a:lnTo>
                    <a:pt x="440" y="2733"/>
                  </a:lnTo>
                  <a:lnTo>
                    <a:pt x="398" y="2695"/>
                  </a:lnTo>
                  <a:lnTo>
                    <a:pt x="357" y="2654"/>
                  </a:lnTo>
                  <a:lnTo>
                    <a:pt x="319" y="2614"/>
                  </a:lnTo>
                  <a:lnTo>
                    <a:pt x="282" y="2573"/>
                  </a:lnTo>
                  <a:lnTo>
                    <a:pt x="247" y="2531"/>
                  </a:lnTo>
                  <a:lnTo>
                    <a:pt x="214" y="2489"/>
                  </a:lnTo>
                  <a:lnTo>
                    <a:pt x="184" y="2445"/>
                  </a:lnTo>
                  <a:lnTo>
                    <a:pt x="155" y="2401"/>
                  </a:lnTo>
                  <a:lnTo>
                    <a:pt x="129" y="2356"/>
                  </a:lnTo>
                  <a:lnTo>
                    <a:pt x="104" y="2310"/>
                  </a:lnTo>
                  <a:lnTo>
                    <a:pt x="82" y="2263"/>
                  </a:lnTo>
                  <a:lnTo>
                    <a:pt x="62" y="2215"/>
                  </a:lnTo>
                  <a:lnTo>
                    <a:pt x="46" y="2165"/>
                  </a:lnTo>
                  <a:lnTo>
                    <a:pt x="38" y="2141"/>
                  </a:lnTo>
                  <a:lnTo>
                    <a:pt x="31" y="2115"/>
                  </a:lnTo>
                  <a:lnTo>
                    <a:pt x="25" y="2090"/>
                  </a:lnTo>
                  <a:lnTo>
                    <a:pt x="19" y="2064"/>
                  </a:lnTo>
                  <a:lnTo>
                    <a:pt x="14" y="2037"/>
                  </a:lnTo>
                  <a:lnTo>
                    <a:pt x="10" y="2011"/>
                  </a:lnTo>
                  <a:lnTo>
                    <a:pt x="7" y="1984"/>
                  </a:lnTo>
                  <a:lnTo>
                    <a:pt x="3" y="1957"/>
                  </a:lnTo>
                  <a:lnTo>
                    <a:pt x="1" y="1929"/>
                  </a:lnTo>
                  <a:lnTo>
                    <a:pt x="0" y="1902"/>
                  </a:lnTo>
                  <a:lnTo>
                    <a:pt x="0" y="1874"/>
                  </a:lnTo>
                  <a:lnTo>
                    <a:pt x="0" y="1846"/>
                  </a:lnTo>
                  <a:lnTo>
                    <a:pt x="0" y="1817"/>
                  </a:lnTo>
                  <a:lnTo>
                    <a:pt x="2" y="1788"/>
                  </a:lnTo>
                  <a:lnTo>
                    <a:pt x="4" y="1758"/>
                  </a:lnTo>
                  <a:lnTo>
                    <a:pt x="7" y="1729"/>
                  </a:lnTo>
                  <a:lnTo>
                    <a:pt x="11" y="1698"/>
                  </a:lnTo>
                  <a:lnTo>
                    <a:pt x="16" y="1667"/>
                  </a:lnTo>
                  <a:lnTo>
                    <a:pt x="21" y="1637"/>
                  </a:lnTo>
                  <a:lnTo>
                    <a:pt x="28" y="1606"/>
                  </a:lnTo>
                  <a:lnTo>
                    <a:pt x="35" y="1573"/>
                  </a:lnTo>
                  <a:lnTo>
                    <a:pt x="43" y="1542"/>
                  </a:lnTo>
                  <a:lnTo>
                    <a:pt x="51" y="1509"/>
                  </a:lnTo>
                  <a:lnTo>
                    <a:pt x="61" y="1475"/>
                  </a:lnTo>
                  <a:lnTo>
                    <a:pt x="72" y="1443"/>
                  </a:lnTo>
                  <a:lnTo>
                    <a:pt x="83" y="1409"/>
                  </a:lnTo>
                  <a:lnTo>
                    <a:pt x="109" y="1340"/>
                  </a:lnTo>
                  <a:lnTo>
                    <a:pt x="138" y="1270"/>
                  </a:lnTo>
                  <a:lnTo>
                    <a:pt x="170" y="1198"/>
                  </a:lnTo>
                  <a:lnTo>
                    <a:pt x="207" y="1124"/>
                  </a:lnTo>
                  <a:lnTo>
                    <a:pt x="247" y="1048"/>
                  </a:lnTo>
                  <a:lnTo>
                    <a:pt x="291" y="970"/>
                  </a:lnTo>
                  <a:lnTo>
                    <a:pt x="232" y="930"/>
                  </a:lnTo>
                  <a:lnTo>
                    <a:pt x="966" y="3"/>
                  </a:lnTo>
                  <a:lnTo>
                    <a:pt x="977" y="2"/>
                  </a:lnTo>
                  <a:lnTo>
                    <a:pt x="1011" y="1"/>
                  </a:lnTo>
                  <a:lnTo>
                    <a:pt x="1062" y="0"/>
                  </a:lnTo>
                  <a:lnTo>
                    <a:pt x="1092" y="1"/>
                  </a:lnTo>
                  <a:lnTo>
                    <a:pt x="1126" y="2"/>
                  </a:lnTo>
                  <a:lnTo>
                    <a:pt x="1161" y="4"/>
                  </a:lnTo>
                  <a:lnTo>
                    <a:pt x="1198" y="9"/>
                  </a:lnTo>
                  <a:lnTo>
                    <a:pt x="1236" y="14"/>
                  </a:lnTo>
                  <a:lnTo>
                    <a:pt x="1276" y="22"/>
                  </a:lnTo>
                  <a:lnTo>
                    <a:pt x="1314" y="31"/>
                  </a:lnTo>
                  <a:lnTo>
                    <a:pt x="1352" y="43"/>
                  </a:lnTo>
                  <a:lnTo>
                    <a:pt x="1372" y="48"/>
                  </a:lnTo>
                  <a:lnTo>
                    <a:pt x="1390" y="57"/>
                  </a:lnTo>
                  <a:lnTo>
                    <a:pt x="1408" y="65"/>
                  </a:lnTo>
                  <a:lnTo>
                    <a:pt x="1426" y="73"/>
                  </a:lnTo>
                  <a:lnTo>
                    <a:pt x="1461" y="93"/>
                  </a:lnTo>
                  <a:lnTo>
                    <a:pt x="1495" y="114"/>
                  </a:lnTo>
                  <a:lnTo>
                    <a:pt x="1527" y="136"/>
                  </a:lnTo>
                  <a:lnTo>
                    <a:pt x="1559" y="159"/>
                  </a:lnTo>
                  <a:lnTo>
                    <a:pt x="1588" y="182"/>
                  </a:lnTo>
                  <a:lnTo>
                    <a:pt x="1616" y="205"/>
                  </a:lnTo>
                  <a:lnTo>
                    <a:pt x="1642" y="230"/>
                  </a:lnTo>
                  <a:lnTo>
                    <a:pt x="1666" y="252"/>
                  </a:lnTo>
                  <a:lnTo>
                    <a:pt x="1707" y="293"/>
                  </a:lnTo>
                  <a:lnTo>
                    <a:pt x="1739" y="327"/>
                  </a:lnTo>
                  <a:lnTo>
                    <a:pt x="1759" y="350"/>
                  </a:lnTo>
                  <a:lnTo>
                    <a:pt x="1765" y="359"/>
                  </a:lnTo>
                  <a:lnTo>
                    <a:pt x="1153" y="1011"/>
                  </a:lnTo>
                  <a:lnTo>
                    <a:pt x="985" y="843"/>
                  </a:lnTo>
                  <a:lnTo>
                    <a:pt x="714" y="1251"/>
                  </a:lnTo>
                  <a:lnTo>
                    <a:pt x="630" y="1196"/>
                  </a:lnTo>
                  <a:lnTo>
                    <a:pt x="603" y="1246"/>
                  </a:lnTo>
                  <a:lnTo>
                    <a:pt x="578" y="1294"/>
                  </a:lnTo>
                  <a:lnTo>
                    <a:pt x="556" y="1342"/>
                  </a:lnTo>
                  <a:lnTo>
                    <a:pt x="535" y="1390"/>
                  </a:lnTo>
                  <a:lnTo>
                    <a:pt x="516" y="1435"/>
                  </a:lnTo>
                  <a:lnTo>
                    <a:pt x="500" y="1480"/>
                  </a:lnTo>
                  <a:lnTo>
                    <a:pt x="485" y="1524"/>
                  </a:lnTo>
                  <a:lnTo>
                    <a:pt x="472" y="1567"/>
                  </a:lnTo>
                  <a:lnTo>
                    <a:pt x="462" y="1609"/>
                  </a:lnTo>
                  <a:lnTo>
                    <a:pt x="452" y="1650"/>
                  </a:lnTo>
                  <a:lnTo>
                    <a:pt x="445" y="1690"/>
                  </a:lnTo>
                  <a:lnTo>
                    <a:pt x="440" y="1729"/>
                  </a:lnTo>
                  <a:lnTo>
                    <a:pt x="436" y="1768"/>
                  </a:lnTo>
                  <a:lnTo>
                    <a:pt x="435" y="1805"/>
                  </a:lnTo>
                  <a:lnTo>
                    <a:pt x="434" y="1842"/>
                  </a:lnTo>
                  <a:lnTo>
                    <a:pt x="436" y="1878"/>
                  </a:lnTo>
                  <a:lnTo>
                    <a:pt x="439" y="1913"/>
                  </a:lnTo>
                  <a:lnTo>
                    <a:pt x="443" y="1948"/>
                  </a:lnTo>
                  <a:lnTo>
                    <a:pt x="450" y="1982"/>
                  </a:lnTo>
                  <a:lnTo>
                    <a:pt x="457" y="2014"/>
                  </a:lnTo>
                  <a:lnTo>
                    <a:pt x="466" y="2047"/>
                  </a:lnTo>
                  <a:lnTo>
                    <a:pt x="477" y="2079"/>
                  </a:lnTo>
                  <a:lnTo>
                    <a:pt x="488" y="2111"/>
                  </a:lnTo>
                  <a:lnTo>
                    <a:pt x="502" y="2141"/>
                  </a:lnTo>
                  <a:lnTo>
                    <a:pt x="516" y="2171"/>
                  </a:lnTo>
                  <a:lnTo>
                    <a:pt x="533" y="2200"/>
                  </a:lnTo>
                  <a:lnTo>
                    <a:pt x="550" y="2229"/>
                  </a:lnTo>
                  <a:lnTo>
                    <a:pt x="569" y="2257"/>
                  </a:lnTo>
                  <a:lnTo>
                    <a:pt x="587" y="2285"/>
                  </a:lnTo>
                  <a:lnTo>
                    <a:pt x="608" y="2313"/>
                  </a:lnTo>
                  <a:lnTo>
                    <a:pt x="630" y="2339"/>
                  </a:lnTo>
                  <a:lnTo>
                    <a:pt x="652" y="2366"/>
                  </a:lnTo>
                  <a:lnTo>
                    <a:pt x="682" y="2322"/>
                  </a:lnTo>
                  <a:lnTo>
                    <a:pt x="713" y="2278"/>
                  </a:lnTo>
                  <a:lnTo>
                    <a:pt x="745" y="2234"/>
                  </a:lnTo>
                  <a:lnTo>
                    <a:pt x="778" y="2188"/>
                  </a:lnTo>
                  <a:lnTo>
                    <a:pt x="811" y="2144"/>
                  </a:lnTo>
                  <a:lnTo>
                    <a:pt x="846" y="2099"/>
                  </a:lnTo>
                  <a:lnTo>
                    <a:pt x="883" y="2054"/>
                  </a:lnTo>
                  <a:lnTo>
                    <a:pt x="920" y="2007"/>
                  </a:lnTo>
                  <a:lnTo>
                    <a:pt x="957" y="1962"/>
                  </a:lnTo>
                  <a:lnTo>
                    <a:pt x="997" y="1916"/>
                  </a:lnTo>
                  <a:lnTo>
                    <a:pt x="1038" y="1870"/>
                  </a:lnTo>
                  <a:lnTo>
                    <a:pt x="1079" y="1824"/>
                  </a:lnTo>
                  <a:lnTo>
                    <a:pt x="1166" y="1730"/>
                  </a:lnTo>
                  <a:lnTo>
                    <a:pt x="1257" y="1636"/>
                  </a:lnTo>
                  <a:lnTo>
                    <a:pt x="1247" y="1611"/>
                  </a:lnTo>
                  <a:lnTo>
                    <a:pt x="1237" y="1586"/>
                  </a:lnTo>
                  <a:lnTo>
                    <a:pt x="1230" y="1560"/>
                  </a:lnTo>
                  <a:lnTo>
                    <a:pt x="1223" y="1534"/>
                  </a:lnTo>
                  <a:lnTo>
                    <a:pt x="1219" y="1507"/>
                  </a:lnTo>
                  <a:lnTo>
                    <a:pt x="1215" y="1479"/>
                  </a:lnTo>
                  <a:lnTo>
                    <a:pt x="1213" y="1451"/>
                  </a:lnTo>
                  <a:lnTo>
                    <a:pt x="1212" y="1423"/>
                  </a:lnTo>
                  <a:lnTo>
                    <a:pt x="1213" y="1397"/>
                  </a:lnTo>
                  <a:lnTo>
                    <a:pt x="1214" y="1370"/>
                  </a:lnTo>
                  <a:lnTo>
                    <a:pt x="1218" y="1344"/>
                  </a:lnTo>
                  <a:lnTo>
                    <a:pt x="1222" y="1319"/>
                  </a:lnTo>
                  <a:lnTo>
                    <a:pt x="1228" y="1293"/>
                  </a:lnTo>
                  <a:lnTo>
                    <a:pt x="1235" y="1269"/>
                  </a:lnTo>
                  <a:lnTo>
                    <a:pt x="1243" y="1244"/>
                  </a:lnTo>
                  <a:lnTo>
                    <a:pt x="1252" y="1221"/>
                  </a:lnTo>
                  <a:lnTo>
                    <a:pt x="1263" y="1198"/>
                  </a:lnTo>
                  <a:lnTo>
                    <a:pt x="1274" y="1175"/>
                  </a:lnTo>
                  <a:lnTo>
                    <a:pt x="1287" y="1154"/>
                  </a:lnTo>
                  <a:lnTo>
                    <a:pt x="1301" y="1132"/>
                  </a:lnTo>
                  <a:lnTo>
                    <a:pt x="1315" y="1112"/>
                  </a:lnTo>
                  <a:lnTo>
                    <a:pt x="1331" y="1092"/>
                  </a:lnTo>
                  <a:lnTo>
                    <a:pt x="1348" y="1073"/>
                  </a:lnTo>
                  <a:lnTo>
                    <a:pt x="1365" y="1055"/>
                  </a:lnTo>
                  <a:lnTo>
                    <a:pt x="1365" y="1054"/>
                  </a:lnTo>
                  <a:lnTo>
                    <a:pt x="1384" y="1037"/>
                  </a:lnTo>
                  <a:lnTo>
                    <a:pt x="1402" y="1020"/>
                  </a:lnTo>
                  <a:lnTo>
                    <a:pt x="1422" y="1005"/>
                  </a:lnTo>
                  <a:lnTo>
                    <a:pt x="1443" y="990"/>
                  </a:lnTo>
                  <a:lnTo>
                    <a:pt x="1464" y="977"/>
                  </a:lnTo>
                  <a:lnTo>
                    <a:pt x="1486" y="965"/>
                  </a:lnTo>
                  <a:lnTo>
                    <a:pt x="1508" y="953"/>
                  </a:lnTo>
                  <a:lnTo>
                    <a:pt x="1531" y="943"/>
                  </a:lnTo>
                  <a:lnTo>
                    <a:pt x="1554" y="933"/>
                  </a:lnTo>
                  <a:lnTo>
                    <a:pt x="1579" y="925"/>
                  </a:lnTo>
                  <a:lnTo>
                    <a:pt x="1603" y="918"/>
                  </a:lnTo>
                  <a:lnTo>
                    <a:pt x="1628" y="912"/>
                  </a:lnTo>
                  <a:lnTo>
                    <a:pt x="1654" y="908"/>
                  </a:lnTo>
                  <a:lnTo>
                    <a:pt x="1681" y="904"/>
                  </a:lnTo>
                  <a:lnTo>
                    <a:pt x="1706" y="902"/>
                  </a:lnTo>
                  <a:lnTo>
                    <a:pt x="1733" y="902"/>
                  </a:lnTo>
                  <a:lnTo>
                    <a:pt x="1760" y="902"/>
                  </a:lnTo>
                  <a:lnTo>
                    <a:pt x="1786" y="904"/>
                  </a:lnTo>
                  <a:lnTo>
                    <a:pt x="1813" y="908"/>
                  </a:lnTo>
                  <a:lnTo>
                    <a:pt x="1839" y="912"/>
                  </a:lnTo>
                  <a:lnTo>
                    <a:pt x="1863" y="918"/>
                  </a:lnTo>
                  <a:lnTo>
                    <a:pt x="1889" y="925"/>
                  </a:lnTo>
                  <a:lnTo>
                    <a:pt x="1913" y="933"/>
                  </a:lnTo>
                  <a:lnTo>
                    <a:pt x="1936" y="943"/>
                  </a:lnTo>
                  <a:lnTo>
                    <a:pt x="1959" y="953"/>
                  </a:lnTo>
                  <a:lnTo>
                    <a:pt x="1981" y="965"/>
                  </a:lnTo>
                  <a:lnTo>
                    <a:pt x="2003" y="977"/>
                  </a:lnTo>
                  <a:lnTo>
                    <a:pt x="2024" y="990"/>
                  </a:lnTo>
                  <a:lnTo>
                    <a:pt x="2045" y="1005"/>
                  </a:lnTo>
                  <a:lnTo>
                    <a:pt x="2065" y="1020"/>
                  </a:lnTo>
                  <a:lnTo>
                    <a:pt x="2084" y="1037"/>
                  </a:lnTo>
                  <a:lnTo>
                    <a:pt x="2102" y="1054"/>
                  </a:lnTo>
                  <a:lnTo>
                    <a:pt x="2102" y="1055"/>
                  </a:lnTo>
                  <a:lnTo>
                    <a:pt x="2118" y="1073"/>
                  </a:lnTo>
                  <a:lnTo>
                    <a:pt x="2136" y="1091"/>
                  </a:lnTo>
                  <a:lnTo>
                    <a:pt x="2151" y="1111"/>
                  </a:lnTo>
                  <a:lnTo>
                    <a:pt x="2165" y="1132"/>
                  </a:lnTo>
                  <a:lnTo>
                    <a:pt x="2179" y="1153"/>
                  </a:lnTo>
                  <a:lnTo>
                    <a:pt x="2192" y="1175"/>
                  </a:lnTo>
                  <a:lnTo>
                    <a:pt x="2203" y="1197"/>
                  </a:lnTo>
                  <a:lnTo>
                    <a:pt x="2214" y="1220"/>
                  </a:lnTo>
                  <a:lnTo>
                    <a:pt x="2223" y="1244"/>
                  </a:lnTo>
                  <a:lnTo>
                    <a:pt x="2231" y="1269"/>
                  </a:lnTo>
                  <a:lnTo>
                    <a:pt x="2238" y="1293"/>
                  </a:lnTo>
                  <a:lnTo>
                    <a:pt x="2244" y="1319"/>
                  </a:lnTo>
                  <a:lnTo>
                    <a:pt x="2248" y="1344"/>
                  </a:lnTo>
                  <a:lnTo>
                    <a:pt x="2252" y="1370"/>
                  </a:lnTo>
                  <a:lnTo>
                    <a:pt x="2254" y="1397"/>
                  </a:lnTo>
                  <a:lnTo>
                    <a:pt x="2254" y="1423"/>
                  </a:lnTo>
                  <a:lnTo>
                    <a:pt x="2254" y="1450"/>
                  </a:lnTo>
                  <a:lnTo>
                    <a:pt x="2252" y="1477"/>
                  </a:lnTo>
                  <a:lnTo>
                    <a:pt x="2248" y="1502"/>
                  </a:lnTo>
                  <a:lnTo>
                    <a:pt x="2244" y="1528"/>
                  </a:lnTo>
                  <a:lnTo>
                    <a:pt x="2238" y="1553"/>
                  </a:lnTo>
                  <a:lnTo>
                    <a:pt x="2231" y="1578"/>
                  </a:lnTo>
                  <a:lnTo>
                    <a:pt x="2223" y="1602"/>
                  </a:lnTo>
                  <a:lnTo>
                    <a:pt x="2214" y="1626"/>
                  </a:lnTo>
                  <a:lnTo>
                    <a:pt x="2203" y="1648"/>
                  </a:lnTo>
                  <a:lnTo>
                    <a:pt x="2192" y="1672"/>
                  </a:lnTo>
                  <a:lnTo>
                    <a:pt x="2179" y="1694"/>
                  </a:lnTo>
                  <a:lnTo>
                    <a:pt x="2166" y="1715"/>
                  </a:lnTo>
                  <a:lnTo>
                    <a:pt x="2151" y="1734"/>
                  </a:lnTo>
                  <a:lnTo>
                    <a:pt x="2136" y="1754"/>
                  </a:lnTo>
                  <a:lnTo>
                    <a:pt x="2120" y="1774"/>
                  </a:lnTo>
                  <a:lnTo>
                    <a:pt x="2102" y="1791"/>
                  </a:lnTo>
                  <a:lnTo>
                    <a:pt x="2084" y="1809"/>
                  </a:lnTo>
                  <a:lnTo>
                    <a:pt x="2065" y="1825"/>
                  </a:lnTo>
                  <a:lnTo>
                    <a:pt x="2045" y="1841"/>
                  </a:lnTo>
                  <a:lnTo>
                    <a:pt x="2024" y="1855"/>
                  </a:lnTo>
                  <a:lnTo>
                    <a:pt x="2003" y="1869"/>
                  </a:lnTo>
                  <a:lnTo>
                    <a:pt x="1981" y="1882"/>
                  </a:lnTo>
                  <a:lnTo>
                    <a:pt x="1959" y="1893"/>
                  </a:lnTo>
                  <a:lnTo>
                    <a:pt x="1936" y="1904"/>
                  </a:lnTo>
                  <a:lnTo>
                    <a:pt x="1913" y="1913"/>
                  </a:lnTo>
                  <a:lnTo>
                    <a:pt x="1889" y="1921"/>
                  </a:lnTo>
                  <a:lnTo>
                    <a:pt x="1863" y="1928"/>
                  </a:lnTo>
                  <a:lnTo>
                    <a:pt x="1839" y="1934"/>
                  </a:lnTo>
                  <a:lnTo>
                    <a:pt x="1813" y="1939"/>
                  </a:lnTo>
                  <a:lnTo>
                    <a:pt x="1786" y="1942"/>
                  </a:lnTo>
                  <a:lnTo>
                    <a:pt x="1760" y="1943"/>
                  </a:lnTo>
                  <a:lnTo>
                    <a:pt x="1733" y="1945"/>
                  </a:lnTo>
                  <a:lnTo>
                    <a:pt x="1710" y="1943"/>
                  </a:lnTo>
                  <a:lnTo>
                    <a:pt x="1685" y="1942"/>
                  </a:lnTo>
                  <a:lnTo>
                    <a:pt x="1662" y="1940"/>
                  </a:lnTo>
                  <a:lnTo>
                    <a:pt x="1640" y="1936"/>
                  </a:lnTo>
                  <a:lnTo>
                    <a:pt x="1617" y="1932"/>
                  </a:lnTo>
                  <a:lnTo>
                    <a:pt x="1595" y="1926"/>
                  </a:lnTo>
                  <a:lnTo>
                    <a:pt x="1573" y="1919"/>
                  </a:lnTo>
                  <a:lnTo>
                    <a:pt x="1552" y="1912"/>
                  </a:lnTo>
                  <a:lnTo>
                    <a:pt x="1465" y="2000"/>
                  </a:lnTo>
                  <a:lnTo>
                    <a:pt x="1384" y="2089"/>
                  </a:lnTo>
                  <a:lnTo>
                    <a:pt x="1306" y="2177"/>
                  </a:lnTo>
                  <a:lnTo>
                    <a:pt x="1233" y="2263"/>
                  </a:lnTo>
                  <a:lnTo>
                    <a:pt x="1164" y="2349"/>
                  </a:lnTo>
                  <a:lnTo>
                    <a:pt x="1099" y="2433"/>
                  </a:lnTo>
                  <a:lnTo>
                    <a:pt x="1069" y="2475"/>
                  </a:lnTo>
                  <a:lnTo>
                    <a:pt x="1039" y="2517"/>
                  </a:lnTo>
                  <a:lnTo>
                    <a:pt x="1011" y="2558"/>
                  </a:lnTo>
                  <a:lnTo>
                    <a:pt x="983" y="2599"/>
                  </a:lnTo>
                  <a:lnTo>
                    <a:pt x="961" y="2633"/>
                  </a:lnTo>
                  <a:lnTo>
                    <a:pt x="1020" y="2674"/>
                  </a:lnTo>
                  <a:lnTo>
                    <a:pt x="1081" y="2714"/>
                  </a:lnTo>
                  <a:lnTo>
                    <a:pt x="1143" y="2755"/>
                  </a:lnTo>
                  <a:lnTo>
                    <a:pt x="1207" y="2796"/>
                  </a:lnTo>
                  <a:lnTo>
                    <a:pt x="1341" y="2878"/>
                  </a:lnTo>
                  <a:lnTo>
                    <a:pt x="1479" y="2962"/>
                  </a:lnTo>
                  <a:lnTo>
                    <a:pt x="1583" y="3026"/>
                  </a:lnTo>
                  <a:lnTo>
                    <a:pt x="1689" y="3089"/>
                  </a:lnTo>
                  <a:lnTo>
                    <a:pt x="1795" y="3156"/>
                  </a:lnTo>
                  <a:lnTo>
                    <a:pt x="1900" y="3223"/>
                  </a:lnTo>
                  <a:lnTo>
                    <a:pt x="2003" y="3293"/>
                  </a:lnTo>
                  <a:lnTo>
                    <a:pt x="2056" y="3329"/>
                  </a:lnTo>
                  <a:lnTo>
                    <a:pt x="2107" y="3365"/>
                  </a:lnTo>
                  <a:lnTo>
                    <a:pt x="2157" y="3402"/>
                  </a:lnTo>
                  <a:lnTo>
                    <a:pt x="2207" y="3439"/>
                  </a:lnTo>
                  <a:lnTo>
                    <a:pt x="2255" y="3477"/>
                  </a:lnTo>
                  <a:lnTo>
                    <a:pt x="2304" y="3517"/>
                  </a:lnTo>
                  <a:lnTo>
                    <a:pt x="2304" y="1261"/>
                  </a:lnTo>
                  <a:lnTo>
                    <a:pt x="2305" y="1225"/>
                  </a:lnTo>
                  <a:lnTo>
                    <a:pt x="2308" y="1189"/>
                  </a:lnTo>
                  <a:lnTo>
                    <a:pt x="2312" y="1154"/>
                  </a:lnTo>
                  <a:lnTo>
                    <a:pt x="2319" y="1119"/>
                  </a:lnTo>
                  <a:lnTo>
                    <a:pt x="2326" y="1084"/>
                  </a:lnTo>
                  <a:lnTo>
                    <a:pt x="2337" y="1051"/>
                  </a:lnTo>
                  <a:lnTo>
                    <a:pt x="2347" y="1018"/>
                  </a:lnTo>
                  <a:lnTo>
                    <a:pt x="2360" y="987"/>
                  </a:lnTo>
                  <a:lnTo>
                    <a:pt x="2374" y="955"/>
                  </a:lnTo>
                  <a:lnTo>
                    <a:pt x="2390" y="924"/>
                  </a:lnTo>
                  <a:lnTo>
                    <a:pt x="2407" y="895"/>
                  </a:lnTo>
                  <a:lnTo>
                    <a:pt x="2425" y="866"/>
                  </a:lnTo>
                  <a:lnTo>
                    <a:pt x="2445" y="838"/>
                  </a:lnTo>
                  <a:lnTo>
                    <a:pt x="2467" y="811"/>
                  </a:lnTo>
                  <a:lnTo>
                    <a:pt x="2489" y="786"/>
                  </a:lnTo>
                  <a:lnTo>
                    <a:pt x="2512" y="761"/>
                  </a:lnTo>
                  <a:lnTo>
                    <a:pt x="2536" y="738"/>
                  </a:lnTo>
                  <a:lnTo>
                    <a:pt x="2562" y="716"/>
                  </a:lnTo>
                  <a:lnTo>
                    <a:pt x="2589" y="694"/>
                  </a:lnTo>
                  <a:lnTo>
                    <a:pt x="2616" y="674"/>
                  </a:lnTo>
                  <a:lnTo>
                    <a:pt x="2645" y="656"/>
                  </a:lnTo>
                  <a:lnTo>
                    <a:pt x="2674" y="639"/>
                  </a:lnTo>
                  <a:lnTo>
                    <a:pt x="2706" y="623"/>
                  </a:lnTo>
                  <a:lnTo>
                    <a:pt x="2737" y="609"/>
                  </a:lnTo>
                  <a:lnTo>
                    <a:pt x="2769" y="597"/>
                  </a:lnTo>
                  <a:lnTo>
                    <a:pt x="2802" y="586"/>
                  </a:lnTo>
                  <a:lnTo>
                    <a:pt x="2835" y="576"/>
                  </a:lnTo>
                  <a:lnTo>
                    <a:pt x="2870" y="567"/>
                  </a:lnTo>
                  <a:lnTo>
                    <a:pt x="2904" y="562"/>
                  </a:lnTo>
                  <a:lnTo>
                    <a:pt x="2939" y="557"/>
                  </a:lnTo>
                  <a:lnTo>
                    <a:pt x="2975" y="555"/>
                  </a:lnTo>
                  <a:lnTo>
                    <a:pt x="3011" y="554"/>
                  </a:lnTo>
                  <a:close/>
                  <a:moveTo>
                    <a:pt x="1887" y="1269"/>
                  </a:moveTo>
                  <a:lnTo>
                    <a:pt x="1887" y="1269"/>
                  </a:lnTo>
                  <a:lnTo>
                    <a:pt x="1871" y="1255"/>
                  </a:lnTo>
                  <a:lnTo>
                    <a:pt x="1855" y="1242"/>
                  </a:lnTo>
                  <a:lnTo>
                    <a:pt x="1837" y="1232"/>
                  </a:lnTo>
                  <a:lnTo>
                    <a:pt x="1818" y="1222"/>
                  </a:lnTo>
                  <a:lnTo>
                    <a:pt x="1798" y="1215"/>
                  </a:lnTo>
                  <a:lnTo>
                    <a:pt x="1777" y="1210"/>
                  </a:lnTo>
                  <a:lnTo>
                    <a:pt x="1755" y="1206"/>
                  </a:lnTo>
                  <a:lnTo>
                    <a:pt x="1733" y="1205"/>
                  </a:lnTo>
                  <a:lnTo>
                    <a:pt x="1711" y="1206"/>
                  </a:lnTo>
                  <a:lnTo>
                    <a:pt x="1689" y="1210"/>
                  </a:lnTo>
                  <a:lnTo>
                    <a:pt x="1668" y="1215"/>
                  </a:lnTo>
                  <a:lnTo>
                    <a:pt x="1648" y="1222"/>
                  </a:lnTo>
                  <a:lnTo>
                    <a:pt x="1630" y="1232"/>
                  </a:lnTo>
                  <a:lnTo>
                    <a:pt x="1611" y="1242"/>
                  </a:lnTo>
                  <a:lnTo>
                    <a:pt x="1595" y="1255"/>
                  </a:lnTo>
                  <a:lnTo>
                    <a:pt x="1580" y="1269"/>
                  </a:lnTo>
                  <a:lnTo>
                    <a:pt x="1579" y="1269"/>
                  </a:lnTo>
                  <a:lnTo>
                    <a:pt x="1565" y="1284"/>
                  </a:lnTo>
                  <a:lnTo>
                    <a:pt x="1552" y="1301"/>
                  </a:lnTo>
                  <a:lnTo>
                    <a:pt x="1541" y="1319"/>
                  </a:lnTo>
                  <a:lnTo>
                    <a:pt x="1532" y="1338"/>
                  </a:lnTo>
                  <a:lnTo>
                    <a:pt x="1525" y="1358"/>
                  </a:lnTo>
                  <a:lnTo>
                    <a:pt x="1519" y="1379"/>
                  </a:lnTo>
                  <a:lnTo>
                    <a:pt x="1517" y="1401"/>
                  </a:lnTo>
                  <a:lnTo>
                    <a:pt x="1516" y="1423"/>
                  </a:lnTo>
                  <a:lnTo>
                    <a:pt x="1517" y="1445"/>
                  </a:lnTo>
                  <a:lnTo>
                    <a:pt x="1519" y="1467"/>
                  </a:lnTo>
                  <a:lnTo>
                    <a:pt x="1525" y="1488"/>
                  </a:lnTo>
                  <a:lnTo>
                    <a:pt x="1532" y="1508"/>
                  </a:lnTo>
                  <a:lnTo>
                    <a:pt x="1541" y="1527"/>
                  </a:lnTo>
                  <a:lnTo>
                    <a:pt x="1553" y="1545"/>
                  </a:lnTo>
                  <a:lnTo>
                    <a:pt x="1565" y="1561"/>
                  </a:lnTo>
                  <a:lnTo>
                    <a:pt x="1580" y="1576"/>
                  </a:lnTo>
                  <a:lnTo>
                    <a:pt x="1580" y="1578"/>
                  </a:lnTo>
                  <a:lnTo>
                    <a:pt x="1595" y="1592"/>
                  </a:lnTo>
                  <a:lnTo>
                    <a:pt x="1611" y="1604"/>
                  </a:lnTo>
                  <a:lnTo>
                    <a:pt x="1630" y="1615"/>
                  </a:lnTo>
                  <a:lnTo>
                    <a:pt x="1648" y="1624"/>
                  </a:lnTo>
                  <a:lnTo>
                    <a:pt x="1668" y="1631"/>
                  </a:lnTo>
                  <a:lnTo>
                    <a:pt x="1689" y="1637"/>
                  </a:lnTo>
                  <a:lnTo>
                    <a:pt x="1711" y="1639"/>
                  </a:lnTo>
                  <a:lnTo>
                    <a:pt x="1733" y="1640"/>
                  </a:lnTo>
                  <a:lnTo>
                    <a:pt x="1755" y="1639"/>
                  </a:lnTo>
                  <a:lnTo>
                    <a:pt x="1777" y="1637"/>
                  </a:lnTo>
                  <a:lnTo>
                    <a:pt x="1798" y="1631"/>
                  </a:lnTo>
                  <a:lnTo>
                    <a:pt x="1818" y="1624"/>
                  </a:lnTo>
                  <a:lnTo>
                    <a:pt x="1837" y="1615"/>
                  </a:lnTo>
                  <a:lnTo>
                    <a:pt x="1855" y="1603"/>
                  </a:lnTo>
                  <a:lnTo>
                    <a:pt x="1871" y="1592"/>
                  </a:lnTo>
                  <a:lnTo>
                    <a:pt x="1887" y="1576"/>
                  </a:lnTo>
                  <a:lnTo>
                    <a:pt x="1901" y="1561"/>
                  </a:lnTo>
                  <a:lnTo>
                    <a:pt x="1914" y="1545"/>
                  </a:lnTo>
                  <a:lnTo>
                    <a:pt x="1925" y="1527"/>
                  </a:lnTo>
                  <a:lnTo>
                    <a:pt x="1934" y="1508"/>
                  </a:lnTo>
                  <a:lnTo>
                    <a:pt x="1941" y="1488"/>
                  </a:lnTo>
                  <a:lnTo>
                    <a:pt x="1947" y="1467"/>
                  </a:lnTo>
                  <a:lnTo>
                    <a:pt x="1950" y="1445"/>
                  </a:lnTo>
                  <a:lnTo>
                    <a:pt x="1951" y="1423"/>
                  </a:lnTo>
                  <a:lnTo>
                    <a:pt x="1950" y="1401"/>
                  </a:lnTo>
                  <a:lnTo>
                    <a:pt x="1947" y="1379"/>
                  </a:lnTo>
                  <a:lnTo>
                    <a:pt x="1941" y="1358"/>
                  </a:lnTo>
                  <a:lnTo>
                    <a:pt x="1934" y="1338"/>
                  </a:lnTo>
                  <a:lnTo>
                    <a:pt x="1925" y="1319"/>
                  </a:lnTo>
                  <a:lnTo>
                    <a:pt x="1914" y="1301"/>
                  </a:lnTo>
                  <a:lnTo>
                    <a:pt x="1901" y="1284"/>
                  </a:lnTo>
                  <a:lnTo>
                    <a:pt x="1887" y="1269"/>
                  </a:lnTo>
                  <a:close/>
                  <a:moveTo>
                    <a:pt x="2304" y="5100"/>
                  </a:moveTo>
                  <a:lnTo>
                    <a:pt x="2304" y="4074"/>
                  </a:lnTo>
                  <a:lnTo>
                    <a:pt x="2277" y="4045"/>
                  </a:lnTo>
                  <a:lnTo>
                    <a:pt x="2251" y="4017"/>
                  </a:lnTo>
                  <a:lnTo>
                    <a:pt x="2224" y="3989"/>
                  </a:lnTo>
                  <a:lnTo>
                    <a:pt x="2195" y="3961"/>
                  </a:lnTo>
                  <a:lnTo>
                    <a:pt x="2138" y="3908"/>
                  </a:lnTo>
                  <a:lnTo>
                    <a:pt x="2078" y="3856"/>
                  </a:lnTo>
                  <a:lnTo>
                    <a:pt x="2016" y="3805"/>
                  </a:lnTo>
                  <a:lnTo>
                    <a:pt x="1952" y="3755"/>
                  </a:lnTo>
                  <a:lnTo>
                    <a:pt x="1887" y="3706"/>
                  </a:lnTo>
                  <a:lnTo>
                    <a:pt x="1821" y="3659"/>
                  </a:lnTo>
                  <a:lnTo>
                    <a:pt x="1754" y="3613"/>
                  </a:lnTo>
                  <a:lnTo>
                    <a:pt x="1687" y="3567"/>
                  </a:lnTo>
                  <a:lnTo>
                    <a:pt x="1617" y="3522"/>
                  </a:lnTo>
                  <a:lnTo>
                    <a:pt x="1548" y="3478"/>
                  </a:lnTo>
                  <a:lnTo>
                    <a:pt x="1409" y="3392"/>
                  </a:lnTo>
                  <a:lnTo>
                    <a:pt x="1270" y="3308"/>
                  </a:lnTo>
                  <a:lnTo>
                    <a:pt x="1140" y="3230"/>
                  </a:lnTo>
                  <a:lnTo>
                    <a:pt x="1012" y="3151"/>
                  </a:lnTo>
                  <a:lnTo>
                    <a:pt x="949" y="3111"/>
                  </a:lnTo>
                  <a:lnTo>
                    <a:pt x="888" y="3071"/>
                  </a:lnTo>
                  <a:lnTo>
                    <a:pt x="826" y="3030"/>
                  </a:lnTo>
                  <a:lnTo>
                    <a:pt x="765" y="2988"/>
                  </a:lnTo>
                  <a:lnTo>
                    <a:pt x="737" y="3056"/>
                  </a:lnTo>
                  <a:lnTo>
                    <a:pt x="710" y="3122"/>
                  </a:lnTo>
                  <a:lnTo>
                    <a:pt x="687" y="3186"/>
                  </a:lnTo>
                  <a:lnTo>
                    <a:pt x="667" y="3250"/>
                  </a:lnTo>
                  <a:lnTo>
                    <a:pt x="650" y="3313"/>
                  </a:lnTo>
                  <a:lnTo>
                    <a:pt x="636" y="3375"/>
                  </a:lnTo>
                  <a:lnTo>
                    <a:pt x="624" y="3435"/>
                  </a:lnTo>
                  <a:lnTo>
                    <a:pt x="615" y="3496"/>
                  </a:lnTo>
                  <a:lnTo>
                    <a:pt x="612" y="3533"/>
                  </a:lnTo>
                  <a:lnTo>
                    <a:pt x="608" y="3577"/>
                  </a:lnTo>
                  <a:lnTo>
                    <a:pt x="606" y="3615"/>
                  </a:lnTo>
                  <a:lnTo>
                    <a:pt x="605" y="3652"/>
                  </a:lnTo>
                  <a:lnTo>
                    <a:pt x="605" y="3691"/>
                  </a:lnTo>
                  <a:lnTo>
                    <a:pt x="606" y="3728"/>
                  </a:lnTo>
                  <a:lnTo>
                    <a:pt x="609" y="3765"/>
                  </a:lnTo>
                  <a:lnTo>
                    <a:pt x="613" y="3801"/>
                  </a:lnTo>
                  <a:lnTo>
                    <a:pt x="617" y="3837"/>
                  </a:lnTo>
                  <a:lnTo>
                    <a:pt x="623" y="3873"/>
                  </a:lnTo>
                  <a:lnTo>
                    <a:pt x="630" y="3908"/>
                  </a:lnTo>
                  <a:lnTo>
                    <a:pt x="638" y="3943"/>
                  </a:lnTo>
                  <a:lnTo>
                    <a:pt x="646" y="3976"/>
                  </a:lnTo>
                  <a:lnTo>
                    <a:pt x="657" y="4010"/>
                  </a:lnTo>
                  <a:lnTo>
                    <a:pt x="668" y="4044"/>
                  </a:lnTo>
                  <a:lnTo>
                    <a:pt x="680" y="4076"/>
                  </a:lnTo>
                  <a:lnTo>
                    <a:pt x="693" y="4109"/>
                  </a:lnTo>
                  <a:lnTo>
                    <a:pt x="707" y="4141"/>
                  </a:lnTo>
                  <a:lnTo>
                    <a:pt x="722" y="4173"/>
                  </a:lnTo>
                  <a:lnTo>
                    <a:pt x="738" y="4204"/>
                  </a:lnTo>
                  <a:lnTo>
                    <a:pt x="755" y="4234"/>
                  </a:lnTo>
                  <a:lnTo>
                    <a:pt x="773" y="4264"/>
                  </a:lnTo>
                  <a:lnTo>
                    <a:pt x="791" y="4295"/>
                  </a:lnTo>
                  <a:lnTo>
                    <a:pt x="811" y="4324"/>
                  </a:lnTo>
                  <a:lnTo>
                    <a:pt x="832" y="4353"/>
                  </a:lnTo>
                  <a:lnTo>
                    <a:pt x="853" y="4380"/>
                  </a:lnTo>
                  <a:lnTo>
                    <a:pt x="875" y="4408"/>
                  </a:lnTo>
                  <a:lnTo>
                    <a:pt x="898" y="4436"/>
                  </a:lnTo>
                  <a:lnTo>
                    <a:pt x="923" y="4463"/>
                  </a:lnTo>
                  <a:lnTo>
                    <a:pt x="947" y="4488"/>
                  </a:lnTo>
                  <a:lnTo>
                    <a:pt x="973" y="4515"/>
                  </a:lnTo>
                  <a:lnTo>
                    <a:pt x="999" y="4540"/>
                  </a:lnTo>
                  <a:lnTo>
                    <a:pt x="1027" y="4565"/>
                  </a:lnTo>
                  <a:lnTo>
                    <a:pt x="1055" y="4589"/>
                  </a:lnTo>
                  <a:lnTo>
                    <a:pt x="1084" y="4614"/>
                  </a:lnTo>
                  <a:lnTo>
                    <a:pt x="1114" y="4637"/>
                  </a:lnTo>
                  <a:lnTo>
                    <a:pt x="1144" y="4660"/>
                  </a:lnTo>
                  <a:lnTo>
                    <a:pt x="1176" y="4684"/>
                  </a:lnTo>
                  <a:lnTo>
                    <a:pt x="1208" y="4706"/>
                  </a:lnTo>
                  <a:lnTo>
                    <a:pt x="1242" y="4728"/>
                  </a:lnTo>
                  <a:lnTo>
                    <a:pt x="1276" y="4749"/>
                  </a:lnTo>
                  <a:lnTo>
                    <a:pt x="1309" y="4769"/>
                  </a:lnTo>
                  <a:lnTo>
                    <a:pt x="1344" y="4789"/>
                  </a:lnTo>
                  <a:lnTo>
                    <a:pt x="1380" y="4809"/>
                  </a:lnTo>
                  <a:lnTo>
                    <a:pt x="1416" y="4829"/>
                  </a:lnTo>
                  <a:lnTo>
                    <a:pt x="1453" y="4847"/>
                  </a:lnTo>
                  <a:lnTo>
                    <a:pt x="1490" y="4865"/>
                  </a:lnTo>
                  <a:lnTo>
                    <a:pt x="1529" y="4882"/>
                  </a:lnTo>
                  <a:lnTo>
                    <a:pt x="1568" y="4899"/>
                  </a:lnTo>
                  <a:lnTo>
                    <a:pt x="1608" y="4916"/>
                  </a:lnTo>
                  <a:lnTo>
                    <a:pt x="1647" y="4931"/>
                  </a:lnTo>
                  <a:lnTo>
                    <a:pt x="1688" y="4947"/>
                  </a:lnTo>
                  <a:lnTo>
                    <a:pt x="1728" y="4961"/>
                  </a:lnTo>
                  <a:lnTo>
                    <a:pt x="1770" y="4975"/>
                  </a:lnTo>
                  <a:lnTo>
                    <a:pt x="1855" y="5002"/>
                  </a:lnTo>
                  <a:lnTo>
                    <a:pt x="1941" y="5026"/>
                  </a:lnTo>
                  <a:lnTo>
                    <a:pt x="2029" y="5048"/>
                  </a:lnTo>
                  <a:lnTo>
                    <a:pt x="2120" y="5068"/>
                  </a:lnTo>
                  <a:lnTo>
                    <a:pt x="2211" y="5085"/>
                  </a:lnTo>
                  <a:lnTo>
                    <a:pt x="2304" y="5100"/>
                  </a:lnTo>
                  <a:close/>
                  <a:moveTo>
                    <a:pt x="2991" y="1292"/>
                  </a:moveTo>
                  <a:lnTo>
                    <a:pt x="2991" y="3627"/>
                  </a:lnTo>
                  <a:lnTo>
                    <a:pt x="5477" y="3627"/>
                  </a:lnTo>
                  <a:lnTo>
                    <a:pt x="5477" y="1292"/>
                  </a:lnTo>
                  <a:lnTo>
                    <a:pt x="2991" y="1292"/>
                  </a:lnTo>
                  <a:close/>
                  <a:moveTo>
                    <a:pt x="4212" y="3997"/>
                  </a:moveTo>
                  <a:lnTo>
                    <a:pt x="4212" y="3997"/>
                  </a:lnTo>
                  <a:lnTo>
                    <a:pt x="4181" y="3998"/>
                  </a:lnTo>
                  <a:lnTo>
                    <a:pt x="4150" y="4000"/>
                  </a:lnTo>
                  <a:lnTo>
                    <a:pt x="4120" y="4003"/>
                  </a:lnTo>
                  <a:lnTo>
                    <a:pt x="4090" y="4007"/>
                  </a:lnTo>
                  <a:lnTo>
                    <a:pt x="4060" y="4012"/>
                  </a:lnTo>
                  <a:lnTo>
                    <a:pt x="4030" y="4018"/>
                  </a:lnTo>
                  <a:lnTo>
                    <a:pt x="4001" y="4026"/>
                  </a:lnTo>
                  <a:lnTo>
                    <a:pt x="3974" y="4034"/>
                  </a:lnTo>
                  <a:lnTo>
                    <a:pt x="3946" y="4044"/>
                  </a:lnTo>
                  <a:lnTo>
                    <a:pt x="3918" y="4054"/>
                  </a:lnTo>
                  <a:lnTo>
                    <a:pt x="3891" y="4066"/>
                  </a:lnTo>
                  <a:lnTo>
                    <a:pt x="3864" y="4079"/>
                  </a:lnTo>
                  <a:lnTo>
                    <a:pt x="3839" y="4091"/>
                  </a:lnTo>
                  <a:lnTo>
                    <a:pt x="3813" y="4105"/>
                  </a:lnTo>
                  <a:lnTo>
                    <a:pt x="3789" y="4120"/>
                  </a:lnTo>
                  <a:lnTo>
                    <a:pt x="3765" y="4137"/>
                  </a:lnTo>
                  <a:lnTo>
                    <a:pt x="4227" y="4599"/>
                  </a:lnTo>
                  <a:lnTo>
                    <a:pt x="4676" y="4149"/>
                  </a:lnTo>
                  <a:lnTo>
                    <a:pt x="4652" y="4132"/>
                  </a:lnTo>
                  <a:lnTo>
                    <a:pt x="4626" y="4116"/>
                  </a:lnTo>
                  <a:lnTo>
                    <a:pt x="4599" y="4100"/>
                  </a:lnTo>
                  <a:lnTo>
                    <a:pt x="4573" y="4086"/>
                  </a:lnTo>
                  <a:lnTo>
                    <a:pt x="4546" y="4072"/>
                  </a:lnTo>
                  <a:lnTo>
                    <a:pt x="4518" y="4059"/>
                  </a:lnTo>
                  <a:lnTo>
                    <a:pt x="4489" y="4048"/>
                  </a:lnTo>
                  <a:lnTo>
                    <a:pt x="4460" y="4038"/>
                  </a:lnTo>
                  <a:lnTo>
                    <a:pt x="4431" y="4029"/>
                  </a:lnTo>
                  <a:lnTo>
                    <a:pt x="4401" y="4021"/>
                  </a:lnTo>
                  <a:lnTo>
                    <a:pt x="4371" y="4014"/>
                  </a:lnTo>
                  <a:lnTo>
                    <a:pt x="4339" y="4008"/>
                  </a:lnTo>
                  <a:lnTo>
                    <a:pt x="4308" y="4003"/>
                  </a:lnTo>
                  <a:lnTo>
                    <a:pt x="4277" y="4000"/>
                  </a:lnTo>
                  <a:lnTo>
                    <a:pt x="4244" y="3998"/>
                  </a:lnTo>
                  <a:lnTo>
                    <a:pt x="4212" y="3997"/>
                  </a:lnTo>
                  <a:close/>
                  <a:moveTo>
                    <a:pt x="4858" y="4335"/>
                  </a:moveTo>
                  <a:lnTo>
                    <a:pt x="4411" y="4783"/>
                  </a:lnTo>
                  <a:lnTo>
                    <a:pt x="4859" y="5233"/>
                  </a:lnTo>
                  <a:lnTo>
                    <a:pt x="4876" y="5208"/>
                  </a:lnTo>
                  <a:lnTo>
                    <a:pt x="4891" y="5184"/>
                  </a:lnTo>
                  <a:lnTo>
                    <a:pt x="4906" y="5158"/>
                  </a:lnTo>
                  <a:lnTo>
                    <a:pt x="4919" y="5133"/>
                  </a:lnTo>
                  <a:lnTo>
                    <a:pt x="4931" y="5106"/>
                  </a:lnTo>
                  <a:lnTo>
                    <a:pt x="4943" y="5079"/>
                  </a:lnTo>
                  <a:lnTo>
                    <a:pt x="4953" y="5052"/>
                  </a:lnTo>
                  <a:lnTo>
                    <a:pt x="4963" y="5024"/>
                  </a:lnTo>
                  <a:lnTo>
                    <a:pt x="4971" y="4995"/>
                  </a:lnTo>
                  <a:lnTo>
                    <a:pt x="4978" y="4967"/>
                  </a:lnTo>
                  <a:lnTo>
                    <a:pt x="4985" y="4937"/>
                  </a:lnTo>
                  <a:lnTo>
                    <a:pt x="4989" y="4908"/>
                  </a:lnTo>
                  <a:lnTo>
                    <a:pt x="4994" y="4877"/>
                  </a:lnTo>
                  <a:lnTo>
                    <a:pt x="4996" y="4847"/>
                  </a:lnTo>
                  <a:lnTo>
                    <a:pt x="4999" y="4816"/>
                  </a:lnTo>
                  <a:lnTo>
                    <a:pt x="5000" y="4786"/>
                  </a:lnTo>
                  <a:lnTo>
                    <a:pt x="4999" y="4754"/>
                  </a:lnTo>
                  <a:lnTo>
                    <a:pt x="4996" y="4723"/>
                  </a:lnTo>
                  <a:lnTo>
                    <a:pt x="4994" y="4693"/>
                  </a:lnTo>
                  <a:lnTo>
                    <a:pt x="4989" y="4663"/>
                  </a:lnTo>
                  <a:lnTo>
                    <a:pt x="4985" y="4632"/>
                  </a:lnTo>
                  <a:lnTo>
                    <a:pt x="4978" y="4603"/>
                  </a:lnTo>
                  <a:lnTo>
                    <a:pt x="4971" y="4574"/>
                  </a:lnTo>
                  <a:lnTo>
                    <a:pt x="4963" y="4545"/>
                  </a:lnTo>
                  <a:lnTo>
                    <a:pt x="4952" y="4517"/>
                  </a:lnTo>
                  <a:lnTo>
                    <a:pt x="4942" y="4490"/>
                  </a:lnTo>
                  <a:lnTo>
                    <a:pt x="4930" y="4463"/>
                  </a:lnTo>
                  <a:lnTo>
                    <a:pt x="4917" y="4436"/>
                  </a:lnTo>
                  <a:lnTo>
                    <a:pt x="4905" y="4411"/>
                  </a:lnTo>
                  <a:lnTo>
                    <a:pt x="4890" y="4385"/>
                  </a:lnTo>
                  <a:lnTo>
                    <a:pt x="4874" y="4360"/>
                  </a:lnTo>
                  <a:lnTo>
                    <a:pt x="4858" y="4335"/>
                  </a:lnTo>
                  <a:close/>
                  <a:moveTo>
                    <a:pt x="4678" y="5420"/>
                  </a:moveTo>
                  <a:lnTo>
                    <a:pt x="4227" y="4968"/>
                  </a:lnTo>
                  <a:lnTo>
                    <a:pt x="3762" y="5431"/>
                  </a:lnTo>
                  <a:lnTo>
                    <a:pt x="3787" y="5448"/>
                  </a:lnTo>
                  <a:lnTo>
                    <a:pt x="3811" y="5464"/>
                  </a:lnTo>
                  <a:lnTo>
                    <a:pt x="3837" y="5478"/>
                  </a:lnTo>
                  <a:lnTo>
                    <a:pt x="3863" y="5492"/>
                  </a:lnTo>
                  <a:lnTo>
                    <a:pt x="3890" y="5503"/>
                  </a:lnTo>
                  <a:lnTo>
                    <a:pt x="3917" y="5515"/>
                  </a:lnTo>
                  <a:lnTo>
                    <a:pt x="3945" y="5526"/>
                  </a:lnTo>
                  <a:lnTo>
                    <a:pt x="3972" y="5536"/>
                  </a:lnTo>
                  <a:lnTo>
                    <a:pt x="4000" y="5544"/>
                  </a:lnTo>
                  <a:lnTo>
                    <a:pt x="4029" y="5552"/>
                  </a:lnTo>
                  <a:lnTo>
                    <a:pt x="4060" y="5558"/>
                  </a:lnTo>
                  <a:lnTo>
                    <a:pt x="4089" y="5564"/>
                  </a:lnTo>
                  <a:lnTo>
                    <a:pt x="4119" y="5567"/>
                  </a:lnTo>
                  <a:lnTo>
                    <a:pt x="4150" y="5571"/>
                  </a:lnTo>
                  <a:lnTo>
                    <a:pt x="4180" y="5572"/>
                  </a:lnTo>
                  <a:lnTo>
                    <a:pt x="4212" y="5573"/>
                  </a:lnTo>
                  <a:lnTo>
                    <a:pt x="4244" y="5572"/>
                  </a:lnTo>
                  <a:lnTo>
                    <a:pt x="4277" y="5569"/>
                  </a:lnTo>
                  <a:lnTo>
                    <a:pt x="4308" y="5567"/>
                  </a:lnTo>
                  <a:lnTo>
                    <a:pt x="4340" y="5562"/>
                  </a:lnTo>
                  <a:lnTo>
                    <a:pt x="4371" y="5557"/>
                  </a:lnTo>
                  <a:lnTo>
                    <a:pt x="4402" y="5550"/>
                  </a:lnTo>
                  <a:lnTo>
                    <a:pt x="4432" y="5542"/>
                  </a:lnTo>
                  <a:lnTo>
                    <a:pt x="4461" y="5532"/>
                  </a:lnTo>
                  <a:lnTo>
                    <a:pt x="4490" y="5522"/>
                  </a:lnTo>
                  <a:lnTo>
                    <a:pt x="4519" y="5510"/>
                  </a:lnTo>
                  <a:lnTo>
                    <a:pt x="4547" y="5497"/>
                  </a:lnTo>
                  <a:lnTo>
                    <a:pt x="4575" y="5485"/>
                  </a:lnTo>
                  <a:lnTo>
                    <a:pt x="4602" y="5470"/>
                  </a:lnTo>
                  <a:lnTo>
                    <a:pt x="4627" y="5454"/>
                  </a:lnTo>
                  <a:lnTo>
                    <a:pt x="4653" y="5437"/>
                  </a:lnTo>
                  <a:lnTo>
                    <a:pt x="4678" y="5420"/>
                  </a:lnTo>
                  <a:close/>
                  <a:moveTo>
                    <a:pt x="3575" y="5249"/>
                  </a:moveTo>
                  <a:lnTo>
                    <a:pt x="4042" y="4783"/>
                  </a:lnTo>
                  <a:lnTo>
                    <a:pt x="3578" y="4319"/>
                  </a:lnTo>
                  <a:lnTo>
                    <a:pt x="3560" y="4343"/>
                  </a:lnTo>
                  <a:lnTo>
                    <a:pt x="3543" y="4369"/>
                  </a:lnTo>
                  <a:lnTo>
                    <a:pt x="3528" y="4396"/>
                  </a:lnTo>
                  <a:lnTo>
                    <a:pt x="3513" y="4422"/>
                  </a:lnTo>
                  <a:lnTo>
                    <a:pt x="3499" y="4450"/>
                  </a:lnTo>
                  <a:lnTo>
                    <a:pt x="3487" y="4478"/>
                  </a:lnTo>
                  <a:lnTo>
                    <a:pt x="3476" y="4506"/>
                  </a:lnTo>
                  <a:lnTo>
                    <a:pt x="3465" y="4536"/>
                  </a:lnTo>
                  <a:lnTo>
                    <a:pt x="3456" y="4565"/>
                  </a:lnTo>
                  <a:lnTo>
                    <a:pt x="3448" y="4595"/>
                  </a:lnTo>
                  <a:lnTo>
                    <a:pt x="3441" y="4625"/>
                  </a:lnTo>
                  <a:lnTo>
                    <a:pt x="3435" y="4657"/>
                  </a:lnTo>
                  <a:lnTo>
                    <a:pt x="3430" y="4688"/>
                  </a:lnTo>
                  <a:lnTo>
                    <a:pt x="3427" y="4721"/>
                  </a:lnTo>
                  <a:lnTo>
                    <a:pt x="3426" y="4752"/>
                  </a:lnTo>
                  <a:lnTo>
                    <a:pt x="3424" y="4786"/>
                  </a:lnTo>
                  <a:lnTo>
                    <a:pt x="3426" y="4817"/>
                  </a:lnTo>
                  <a:lnTo>
                    <a:pt x="3427" y="4850"/>
                  </a:lnTo>
                  <a:lnTo>
                    <a:pt x="3430" y="4881"/>
                  </a:lnTo>
                  <a:lnTo>
                    <a:pt x="3435" y="4912"/>
                  </a:lnTo>
                  <a:lnTo>
                    <a:pt x="3441" y="4944"/>
                  </a:lnTo>
                  <a:lnTo>
                    <a:pt x="3448" y="4974"/>
                  </a:lnTo>
                  <a:lnTo>
                    <a:pt x="3456" y="5004"/>
                  </a:lnTo>
                  <a:lnTo>
                    <a:pt x="3464" y="5033"/>
                  </a:lnTo>
                  <a:lnTo>
                    <a:pt x="3474" y="5062"/>
                  </a:lnTo>
                  <a:lnTo>
                    <a:pt x="3486" y="5091"/>
                  </a:lnTo>
                  <a:lnTo>
                    <a:pt x="3499" y="5119"/>
                  </a:lnTo>
                  <a:lnTo>
                    <a:pt x="3512" y="5147"/>
                  </a:lnTo>
                  <a:lnTo>
                    <a:pt x="3527" y="5174"/>
                  </a:lnTo>
                  <a:lnTo>
                    <a:pt x="3542" y="5199"/>
                  </a:lnTo>
                  <a:lnTo>
                    <a:pt x="3558" y="5225"/>
                  </a:lnTo>
                  <a:lnTo>
                    <a:pt x="3575" y="5249"/>
                  </a:lnTo>
                  <a:close/>
                </a:path>
              </a:pathLst>
            </a:custGeom>
            <a:solidFill>
              <a:srgbClr val="4A679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1" name="MH_Other_11"/>
            <p:cNvSpPr/>
            <p:nvPr/>
          </p:nvSpPr>
          <p:spPr>
            <a:xfrm rot="13490653" flipH="1">
              <a:off x="6393" y="6619"/>
              <a:ext cx="3053" cy="960"/>
            </a:xfrm>
            <a:prstGeom prst="triangle">
              <a:avLst/>
            </a:prstGeom>
            <a:solidFill>
              <a:srgbClr val="2AC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2" name="MH_Other_12"/>
            <p:cNvSpPr/>
            <p:nvPr/>
          </p:nvSpPr>
          <p:spPr>
            <a:xfrm rot="13490653" flipH="1">
              <a:off x="7356" y="6699"/>
              <a:ext cx="917" cy="92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2AC4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3" name="MH_Other_13"/>
            <p:cNvSpPr>
              <a:spLocks noChangeArrowheads="1"/>
            </p:cNvSpPr>
            <p:nvPr/>
          </p:nvSpPr>
          <p:spPr bwMode="auto">
            <a:xfrm>
              <a:off x="7613" y="6984"/>
              <a:ext cx="403" cy="39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2AC4D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MH_SubTitle_4"/>
            <p:cNvSpPr txBox="1"/>
            <p:nvPr/>
          </p:nvSpPr>
          <p:spPr>
            <a:xfrm>
              <a:off x="2077" y="6714"/>
              <a:ext cx="5043" cy="20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algn="r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性价比高</a:t>
              </a:r>
            </a:p>
            <a:p>
              <a:pPr lvl="0" algn="just" eaLnBrk="1" hangingPunct="1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获得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30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万保障，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互助会员每年约均摊花费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100-200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元的费用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，对应市场上对应商业保险年需缴付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2000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元以上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5" name="MH_SubTitle_3"/>
            <p:cNvSpPr txBox="1"/>
            <p:nvPr/>
          </p:nvSpPr>
          <p:spPr>
            <a:xfrm>
              <a:off x="11723" y="6855"/>
              <a:ext cx="5344" cy="158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资金高效</a:t>
              </a:r>
            </a:p>
            <a:p>
              <a:pPr lvl="0" eaLnBrk="1" hangingPunct="1">
                <a:lnSpc>
                  <a:spcPct val="130000"/>
                </a:lnSpc>
              </a:pPr>
              <a:r>
                <a:rPr lang="zh-CN" sz="1400" dirty="0">
                  <a:solidFill>
                    <a:schemeClr val="bg1"/>
                  </a:solidFill>
                  <a:latin typeface="+mn-ea"/>
                </a:rPr>
                <a:t>资金从会员直接到达受助会员身上，无任何</a:t>
              </a:r>
              <a:r>
                <a:rPr lang="zh-CN" sz="1400" dirty="0" smtClean="0">
                  <a:solidFill>
                    <a:schemeClr val="bg1"/>
                  </a:solidFill>
                  <a:latin typeface="+mn-ea"/>
                </a:rPr>
                <a:t>中间环节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，并且是完全的资金利用效率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即全部资金用于互助</a:t>
              </a:r>
              <a:endParaRPr lang="zh-CN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6" name="MH_SubTitle_2"/>
            <p:cNvSpPr txBox="1"/>
            <p:nvPr/>
          </p:nvSpPr>
          <p:spPr>
            <a:xfrm>
              <a:off x="11724" y="3225"/>
              <a:ext cx="5724" cy="18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高频交互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基于动态风险发生发起互助的，每个时点会员均需参与</a:t>
              </a:r>
              <a:r>
                <a:rPr lang="zh-CN" sz="1400" dirty="0" smtClean="0">
                  <a:solidFill>
                    <a:schemeClr val="bg1"/>
                  </a:solidFill>
                  <a:latin typeface="+mn-ea"/>
                </a:rPr>
                <a:t>互助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支付。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互助让风险管理变成高频低额的生活方式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4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MH_SubTitle_1"/>
            <p:cNvSpPr txBox="1"/>
            <p:nvPr/>
          </p:nvSpPr>
          <p:spPr>
            <a:xfrm>
              <a:off x="1972" y="3241"/>
              <a:ext cx="5174" cy="188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algn="r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产品</a:t>
              </a:r>
              <a:r>
                <a:rPr lang="zh-CN" b="1" dirty="0" smtClean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简单</a:t>
              </a:r>
              <a:endParaRPr lang="zh-CN" b="1" dirty="0">
                <a:solidFill>
                  <a:srgbClr val="FFFF00"/>
                </a:solidFill>
                <a:latin typeface="Calibri" pitchFamily="34" charset="0"/>
                <a:ea typeface="微软雅黑" pitchFamily="34" charset="-122"/>
              </a:endParaRPr>
            </a:p>
            <a:p>
              <a:pPr lvl="0" eaLnBrk="1" hangingPunct="1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互助聚焦于同质风险，直接线上为会员提供简单化的互助保障产品</a:t>
              </a:r>
              <a:endParaRPr lang="zh-CN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8" name="MH_Title_1"/>
            <p:cNvSpPr/>
            <p:nvPr/>
          </p:nvSpPr>
          <p:spPr>
            <a:xfrm>
              <a:off x="8311" y="4339"/>
              <a:ext cx="2412" cy="24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微软雅黑" pitchFamily="34" charset="-122"/>
                  <a:cs typeface="+mn-cs"/>
                </a:rPr>
                <a:t>产品</a:t>
              </a:r>
            </a:p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微软雅黑" pitchFamily="34" charset="-122"/>
                  <a:cs typeface="+mn-cs"/>
                </a:rPr>
                <a:t>特点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16" name="矩形 15"/>
          <p:cNvSpPr/>
          <p:nvPr/>
        </p:nvSpPr>
        <p:spPr>
          <a:xfrm>
            <a:off x="2666976" y="4214818"/>
            <a:ext cx="6643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加入场景与流程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加入场景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MH_SubTitle_1"/>
          <p:cNvSpPr txBox="1"/>
          <p:nvPr/>
        </p:nvSpPr>
        <p:spPr>
          <a:xfrm>
            <a:off x="1632048" y="4663039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熟人圈的互助保障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直接传播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MH_SubTitle_1"/>
          <p:cNvSpPr txBox="1"/>
          <p:nvPr/>
        </p:nvSpPr>
        <p:spPr>
          <a:xfrm>
            <a:off x="5194113" y="4676680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团体健康互助保障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集体行为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MH_SubTitle_1"/>
          <p:cNvSpPr txBox="1"/>
          <p:nvPr/>
        </p:nvSpPr>
        <p:spPr>
          <a:xfrm>
            <a:off x="8662919" y="4665309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相同风险互助保障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口碑相传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27197" y="2256057"/>
            <a:ext cx="1897600" cy="2336831"/>
            <a:chOff x="4549626" y="2748108"/>
            <a:chExt cx="2381250" cy="2932430"/>
          </a:xfrm>
        </p:grpSpPr>
        <p:sp>
          <p:nvSpPr>
            <p:cNvPr id="16" name="MH_SubTitle_2"/>
            <p:cNvSpPr/>
            <p:nvPr/>
          </p:nvSpPr>
          <p:spPr>
            <a:xfrm>
              <a:off x="4549626" y="2748108"/>
              <a:ext cx="2381250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企业员工</a:t>
              </a:r>
            </a:p>
          </p:txBody>
        </p:sp>
        <p:pic>
          <p:nvPicPr>
            <p:cNvPr id="17" name="图片 16" descr="22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670276" y="2884633"/>
              <a:ext cx="2171700" cy="2194560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632048" y="2256057"/>
            <a:ext cx="1897600" cy="2336831"/>
            <a:chOff x="1996926" y="2748108"/>
            <a:chExt cx="2381250" cy="2932430"/>
          </a:xfrm>
        </p:grpSpPr>
        <p:sp>
          <p:nvSpPr>
            <p:cNvPr id="19" name="MH_SubTitle_1"/>
            <p:cNvSpPr/>
            <p:nvPr/>
          </p:nvSpPr>
          <p:spPr>
            <a:xfrm>
              <a:off x="1996926" y="2748108"/>
              <a:ext cx="2381250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家庭成员</a:t>
              </a:r>
              <a:endPara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</a:endParaRPr>
            </a:p>
          </p:txBody>
        </p:sp>
        <p:pic>
          <p:nvPicPr>
            <p:cNvPr id="20" name="图片 19" descr="3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02971" y="2883998"/>
              <a:ext cx="2171700" cy="219456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8622346" y="2256057"/>
            <a:ext cx="1896082" cy="2336831"/>
            <a:chOff x="7104231" y="2748108"/>
            <a:chExt cx="2379345" cy="2932430"/>
          </a:xfrm>
        </p:grpSpPr>
        <p:sp>
          <p:nvSpPr>
            <p:cNvPr id="22" name="MH_SubTitle_3"/>
            <p:cNvSpPr/>
            <p:nvPr/>
          </p:nvSpPr>
          <p:spPr>
            <a:xfrm>
              <a:off x="7104231" y="2748108"/>
              <a:ext cx="2379345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特定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行业</a:t>
              </a:r>
              <a:endPara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</a:endParaRPr>
            </a:p>
          </p:txBody>
        </p:sp>
        <p:pic>
          <p:nvPicPr>
            <p:cNvPr id="23" name="图片 22" descr="33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199481" y="2896063"/>
              <a:ext cx="2194560" cy="2167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hangsw\Desktop\3631432928159805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7900" y="2285992"/>
            <a:ext cx="2129745" cy="3786214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加入流程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C:\Users\zhangsw\Desktop\7201825699930809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2" y="2285992"/>
            <a:ext cx="2189875" cy="3893109"/>
          </a:xfrm>
          <a:prstGeom prst="rect">
            <a:avLst/>
          </a:prstGeom>
          <a:noFill/>
        </p:spPr>
      </p:pic>
      <p:pic>
        <p:nvPicPr>
          <p:cNvPr id="1027" name="Picture 3" descr="C:\Users\zhangsw\Desktop\27963536044560169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0187" y="2285992"/>
            <a:ext cx="2169929" cy="3857652"/>
          </a:xfrm>
          <a:prstGeom prst="rect">
            <a:avLst/>
          </a:prstGeom>
          <a:noFill/>
        </p:spPr>
      </p:pic>
      <p:pic>
        <p:nvPicPr>
          <p:cNvPr id="1029" name="Picture 5" descr="C:\Users\zhangsw\Desktop\7498989360497078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3657" y="2285992"/>
            <a:ext cx="2169929" cy="3857652"/>
          </a:xfrm>
          <a:prstGeom prst="rect">
            <a:avLst/>
          </a:prstGeom>
          <a:noFill/>
        </p:spPr>
      </p:pic>
      <p:pic>
        <p:nvPicPr>
          <p:cNvPr id="1031" name="Picture 7" descr="C:\Users\zhangsw\Desktop\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2992" y="2285992"/>
            <a:ext cx="2169930" cy="3857652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7310446" y="3000372"/>
            <a:ext cx="2071702" cy="1571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66976" y="2786058"/>
            <a:ext cx="2071702" cy="500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96000" y="5786454"/>
            <a:ext cx="1000132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66778" y="5857892"/>
            <a:ext cx="714380" cy="357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667900" y="2714620"/>
            <a:ext cx="2071702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95274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关注微信公众号，点击加入计划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9522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52728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选择计划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66976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38744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阅读计划信息，选择快速加入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52992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596198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填写个人信息，并如实告知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10446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953652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选择充值金额，并完成充值加入计划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67900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6" name="矩形 15"/>
          <p:cNvSpPr/>
          <p:nvPr/>
        </p:nvSpPr>
        <p:spPr>
          <a:xfrm>
            <a:off x="1738282" y="4214818"/>
            <a:ext cx="885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泛华人的新名片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上线后引起社会的广泛关注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21" y="1142984"/>
            <a:ext cx="5113785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0050" y="1135062"/>
            <a:ext cx="6645275" cy="222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836" y="4000504"/>
            <a:ext cx="5572164" cy="2641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275" y="4071942"/>
            <a:ext cx="2270577" cy="58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5949" y="2965472"/>
            <a:ext cx="5986463" cy="3678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0905" y="3400472"/>
            <a:ext cx="3811573" cy="3314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2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80404" y="3430592"/>
            <a:ext cx="2159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守护家庭最有力的方式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万一不幸，平台所有会员携手互助，义务式募集几十万元，帮助我们每个家庭渡过难关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建设团队最有爱的方式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抱团取暖，凝聚人心，通过分享传播团队正能量（组织志愿者活动，爱心大比拼）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5604" y="207167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相互保险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238216" y="3857628"/>
            <a:ext cx="94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相互保险拥有悠久的发展历史，至今依然占有重要的市场地位。</a:t>
            </a:r>
            <a:endParaRPr lang="en-US" altLang="zh-CN" b="1" dirty="0" smtClean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关怀朋友最有效的方式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见人讲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互助，是传播关爱，而不是销售；聚焦简单的同质风险，高性价比保障；（社交属性）持续互动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每个泛华人都是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互助爱心大使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爱心大使</a:t>
            </a:r>
            <a:r>
              <a:rPr lang="en-US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1.0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，将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泛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华每个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伙伴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开通！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6778" y="4000504"/>
            <a:ext cx="957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互助致力守护每个泛华人、泛华客户及其家庭！每个泛华安徽的伙伴都是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互助爱心大使。开通爱心大使资格，享有个人分享名片、推荐奖励，以及专属福利！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49298" y="3500438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381092" y="3874992"/>
            <a:ext cx="985844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人以下（包含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人）：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●累计推广高于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人低于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人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从第</a:t>
            </a:r>
            <a:r>
              <a:rPr lang="en-US" altLang="zh-CN" dirty="0" smtClean="0">
                <a:solidFill>
                  <a:schemeClr val="bg1"/>
                </a:solidFill>
              </a:rPr>
              <a:t>51</a:t>
            </a:r>
            <a:r>
              <a:rPr lang="zh-CN" altLang="en-US" dirty="0" smtClean="0">
                <a:solidFill>
                  <a:schemeClr val="bg1"/>
                </a:solidFill>
              </a:rPr>
              <a:t>人起执行该补贴标准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人以上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从第</a:t>
            </a:r>
            <a:r>
              <a:rPr lang="en-US" altLang="zh-CN" dirty="0" smtClean="0">
                <a:solidFill>
                  <a:schemeClr val="bg1"/>
                </a:solidFill>
              </a:rPr>
              <a:t>101</a:t>
            </a:r>
            <a:r>
              <a:rPr lang="zh-CN" altLang="en-US" dirty="0" smtClean="0">
                <a:solidFill>
                  <a:schemeClr val="bg1"/>
                </a:solidFill>
              </a:rPr>
              <a:t>人起执行该补贴标准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</a:p>
        </p:txBody>
      </p:sp>
      <p:sp>
        <p:nvSpPr>
          <p:cNvPr id="9" name="矩形 8"/>
          <p:cNvSpPr/>
          <p:nvPr/>
        </p:nvSpPr>
        <p:spPr>
          <a:xfrm>
            <a:off x="1309654" y="2138598"/>
            <a:ext cx="978700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500"/>
              </a:lnSpc>
              <a:spcAft>
                <a:spcPts val="1200"/>
              </a:spcAft>
            </a:pPr>
            <a:r>
              <a:rPr lang="zh-CN" altLang="en-US" sz="2400" b="1" dirty="0" smtClean="0">
                <a:solidFill>
                  <a:srgbClr val="FFFF00"/>
                </a:solidFill>
              </a:rPr>
              <a:t>即日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至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6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月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30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日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，成功邀请他人加入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e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互助的“家庭守护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·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抗癌无忧计划”的，平台将为爱心大使发放现金红包</a:t>
            </a:r>
            <a:endParaRPr lang="en-US" altLang="zh-CN" sz="2400" b="1" dirty="0" smtClean="0">
              <a:solidFill>
                <a:srgbClr val="FFFF00"/>
              </a:solidFill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每个泛华人都是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互助爱心大使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9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7032" y="1785926"/>
            <a:ext cx="2732504" cy="4857784"/>
          </a:xfrm>
          <a:prstGeom prst="rect">
            <a:avLst/>
          </a:prstGeom>
          <a:noFill/>
        </p:spPr>
      </p:pic>
      <p:pic>
        <p:nvPicPr>
          <p:cNvPr id="4098" name="Picture 2" descr="C:\Users\zhangsw\Desktop\4075749287025664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479" y="1785926"/>
            <a:ext cx="2716747" cy="4829772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024166" y="6286520"/>
            <a:ext cx="657894" cy="257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52728" y="4500570"/>
            <a:ext cx="657894" cy="257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zhangsw\Desktop\4819883810292817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3544" y="1809799"/>
            <a:ext cx="2704672" cy="4808305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4881554" y="4786322"/>
            <a:ext cx="2452151" cy="38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登录爱心大使专属页面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1092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点击：个人中心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5339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95869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点击：爱心大使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116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10644" y="1213663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进入爱心大使界面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524891" y="1214422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074" name="Picture 2" descr="C:\Users\zhangsw\Desktop\爱心大使操作指引\4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16" y="1815452"/>
            <a:ext cx="2670656" cy="4747833"/>
          </a:xfrm>
          <a:prstGeom prst="rect">
            <a:avLst/>
          </a:prstGeom>
          <a:noFill/>
        </p:spPr>
      </p:pic>
      <p:pic>
        <p:nvPicPr>
          <p:cNvPr id="3075" name="Picture 3" descr="C:\Users\zhangsw\Desktop\425342074675038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2570" y="1815451"/>
            <a:ext cx="2635528" cy="4685383"/>
          </a:xfrm>
          <a:prstGeom prst="rect">
            <a:avLst/>
          </a:prstGeom>
          <a:noFill/>
        </p:spPr>
      </p:pic>
      <p:pic>
        <p:nvPicPr>
          <p:cNvPr id="3076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3218" y="1815452"/>
            <a:ext cx="2686286" cy="4775620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145406" y="4000504"/>
            <a:ext cx="259314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通过爱心大使名片邀请朋友加入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1092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点击：我的名片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5339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95869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让朋友扫描专属二维码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10116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0644" y="1213663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或转发专属微信链接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24891" y="1214422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076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501" y="1767847"/>
            <a:ext cx="2742673" cy="487586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023902" y="4357694"/>
            <a:ext cx="2571768" cy="446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7"/>
          <p:cNvSpPr txBox="1"/>
          <p:nvPr/>
        </p:nvSpPr>
        <p:spPr>
          <a:xfrm>
            <a:off x="145774" y="149346"/>
            <a:ext cx="9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在爱心大使界面查看与维护会员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122" name="Picture 2" descr="C:\Users\zhangsw\Desktop\爱心大使操作指引\5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153" y="1767848"/>
            <a:ext cx="2726715" cy="4847494"/>
          </a:xfrm>
          <a:prstGeom prst="rect">
            <a:avLst/>
          </a:prstGeom>
          <a:noFill/>
        </p:spPr>
      </p:pic>
      <p:pic>
        <p:nvPicPr>
          <p:cNvPr id="5123" name="Picture 3" descr="C:\Users\zhangsw\Desktop\1335493800085769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17052" y="1863158"/>
            <a:ext cx="2678890" cy="476247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4881554" y="2786058"/>
            <a:ext cx="264320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4581525"/>
            <a:ext cx="12192000" cy="2276475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" name="矩形 29"/>
          <p:cNvSpPr>
            <a:spLocks noChangeArrowheads="1"/>
          </p:cNvSpPr>
          <p:nvPr/>
        </p:nvSpPr>
        <p:spPr bwMode="auto">
          <a:xfrm>
            <a:off x="2381224" y="5000636"/>
            <a:ext cx="8501122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客服电话：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400 880 9485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（帮帮你，就是帮我）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官方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网站：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www.ehuzhu.com</a:t>
            </a:r>
          </a:p>
        </p:txBody>
      </p:sp>
      <p:pic>
        <p:nvPicPr>
          <p:cNvPr id="16" name="Picture 2" descr="E:\wayne\工作\qrcode_for_gh_c85a66783a54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5802" y="1142984"/>
            <a:ext cx="2518570" cy="251857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4452926" y="3857628"/>
            <a:ext cx="2805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公众微信：</a:t>
            </a:r>
            <a:r>
              <a:rPr lang="en-US" altLang="zh-CN" sz="2400" dirty="0" err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ehuzhu</a:t>
            </a:r>
            <a:endParaRPr lang="en-US" altLang="zh-CN" sz="2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38084" y="2500306"/>
          <a:ext cx="5143536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6024594" y="2500306"/>
          <a:ext cx="5500694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椭圆 9"/>
          <p:cNvSpPr/>
          <p:nvPr/>
        </p:nvSpPr>
        <p:spPr>
          <a:xfrm>
            <a:off x="7739074" y="5286388"/>
            <a:ext cx="500066" cy="107157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522" y="1643050"/>
            <a:ext cx="500066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年全球相互保险保费收入超过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1.29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万亿美元，占总体市场份额的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27%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2007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至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年全球相互保险保费收入（万亿美元）如下：</a:t>
            </a:r>
          </a:p>
        </p:txBody>
      </p:sp>
      <p:sp>
        <p:nvSpPr>
          <p:cNvPr id="14" name="矩形 13"/>
          <p:cNvSpPr/>
          <p:nvPr/>
        </p:nvSpPr>
        <p:spPr>
          <a:xfrm>
            <a:off x="6167470" y="1571612"/>
            <a:ext cx="54292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相互保险在中国仍然处于初始阶段，市场占比仅有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0.3%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。据市场预测，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如未来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年占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10%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，相互保险保费收入规模将达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7600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亿元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。相互保险在全球前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大保险市场的占比如下：</a:t>
            </a: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6066" y="1071546"/>
            <a:ext cx="5072098" cy="56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的泛华会是什么样？她绝不是一家只会赚钱的公司，而是一个强调社会责任感的公司，是有着鲜明的价值观和崇高理想的公司，是因为我们的道德信仰而广受敬仰的公司，是以满足客户需求为目标提供终身服务的公司，是雇佣大量员工并与所有营销伙伴共同成长、不离不弃的公司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是充满了人性主义的理想光辉，无私奉献，到处弥漫温馨与爱的公司。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F:\e互助项目工作\备份查阅资料\新闻发布会\新闻发布会\泛华发布会照片\胡义南董事长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22" y="1357298"/>
            <a:ext cx="6001757" cy="4000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380960" y="5711627"/>
            <a:ext cx="5786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胡义南</a:t>
            </a:r>
            <a:endParaRPr lang="zh-CN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5604" y="207167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238216" y="3929066"/>
            <a:ext cx="942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致力解决中国广大中低收入家庭大灾重病的保障问题，构建社会保障的新生态。缔结会员之间平等公平的互助契约关系，低成本、高效率地满足所有成员对大灾重病的保障需求。</a:t>
            </a:r>
            <a:endParaRPr lang="en-US" altLang="zh-CN" b="1" dirty="0" smtClean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71464" y="2000240"/>
            <a:ext cx="9396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zh-CN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癌症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高发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我国每年新发癌症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万人；每分钟有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人被诊断为癌症，有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人死于癌症；人们一生中患癌概率为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22%</a:t>
            </a:r>
            <a:endParaRPr lang="zh-CN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8216" y="4000504"/>
            <a:ext cx="95012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治疗费用高昂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癌症并非“不治之症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，却是一场“持久战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”；一般情况下，癌症治疗费用平均需</a:t>
            </a:r>
            <a:r>
              <a:rPr lang="en-US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10-30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万元；高昂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治疗费，让很多病人和家属不得不在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希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望中接受失望</a:t>
            </a: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8150" y="2714620"/>
            <a:ext cx="1057282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拿什么保护</a:t>
            </a:r>
            <a:endParaRPr lang="en-US" altLang="zh-CN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我们的每个员工、代理人、客户？</a:t>
            </a:r>
            <a:endParaRPr lang="zh-CN" altLang="zh-CN" sz="5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2" descr="C:\Users\jinlong\Desktop\240451-140213123036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0986" y="879256"/>
            <a:ext cx="5406097" cy="481142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73760" y="39289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诞生了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3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3880" y="2425479"/>
            <a:ext cx="900100" cy="128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014970" y="5854503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保障与关爱完美结合</a:t>
            </a:r>
          </a:p>
        </p:txBody>
      </p:sp>
    </p:spTree>
    <p:extLst>
      <p:ext uri="{BB962C8B-B14F-4D97-AF65-F5344CB8AC3E}">
        <p14:creationId xmlns=""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1728</TotalTime>
  <Words>1618</Words>
  <Application>Microsoft Office PowerPoint</Application>
  <PresentationFormat>自定义</PresentationFormat>
  <Paragraphs>233</Paragraphs>
  <Slides>36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何娅</dc:creator>
  <cp:lastModifiedBy>AutoBVT</cp:lastModifiedBy>
  <cp:revision>239</cp:revision>
  <dcterms:modified xsi:type="dcterms:W3CDTF">2016-05-16T02:20:37Z</dcterms:modified>
</cp:coreProperties>
</file>